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56" r:id="rId5"/>
    <p:sldId id="265" r:id="rId6"/>
    <p:sldId id="264" r:id="rId7"/>
    <p:sldId id="261" r:id="rId8"/>
    <p:sldId id="262"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9CA"/>
    <a:srgbClr val="F6BE00"/>
    <a:srgbClr val="D6D2C4"/>
    <a:srgbClr val="B2E2ED"/>
    <a:srgbClr val="00FFFF"/>
    <a:srgbClr val="00FDFF"/>
    <a:srgbClr val="A4DBE8"/>
    <a:srgbClr val="BBC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7DF98-6C50-4345-9086-244A2EE718CE}" v="405" dt="2023-01-19T15:01:03.839"/>
    <p1510:client id="{9EB899AF-6305-4457-8FA3-2A0FD61E7EF6}" v="6" dt="2023-01-19T19:51:25.214"/>
    <p1510:client id="{AF8A2FDA-CD08-4EFE-8D1C-BD99835BC1AE}" v="166" dt="2023-01-19T14:56:49.837"/>
    <p1510:client id="{C9F5A62B-4F69-437D-9C99-95C6D1E84501}" v="72" dt="2023-01-19T15:09:40.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2"/>
    <p:restoredTop sz="77002"/>
  </p:normalViewPr>
  <p:slideViewPr>
    <p:cSldViewPr snapToGrid="0">
      <p:cViewPr varScale="1">
        <p:scale>
          <a:sx n="97" d="100"/>
          <a:sy n="97" d="100"/>
        </p:scale>
        <p:origin x="200" y="2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EE1CD-6EDF-5C43-ACE9-942F6C137C3E}"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55201-7865-8744-8A9B-9F5FC03C5C4C}" type="slidenum">
              <a:rPr lang="en-US" smtClean="0"/>
              <a:t>‹#›</a:t>
            </a:fld>
            <a:endParaRPr lang="en-US"/>
          </a:p>
        </p:txBody>
      </p:sp>
    </p:spTree>
    <p:extLst>
      <p:ext uri="{BB962C8B-B14F-4D97-AF65-F5344CB8AC3E}">
        <p14:creationId xmlns:p14="http://schemas.microsoft.com/office/powerpoint/2010/main" val="20102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Greetings everyone! We all have probably either seen or used a self-service kiosk at some point in our life. It might have happened in a McDonald's, Tesco, or even a museum. </a:t>
            </a:r>
            <a:endParaRPr lang="en-US">
              <a:ea typeface="Calibri"/>
              <a:cs typeface="Calibri"/>
            </a:endParaRPr>
          </a:p>
        </p:txBody>
      </p:sp>
      <p:sp>
        <p:nvSpPr>
          <p:cNvPr id="4" name="Slide Number Placeholder 3"/>
          <p:cNvSpPr>
            <a:spLocks noGrp="1"/>
          </p:cNvSpPr>
          <p:nvPr>
            <p:ph type="sldNum" sz="quarter" idx="5"/>
          </p:nvPr>
        </p:nvSpPr>
        <p:spPr/>
        <p:txBody>
          <a:bodyPr/>
          <a:lstStyle/>
          <a:p>
            <a:fld id="{78455201-7865-8744-8A9B-9F5FC03C5C4C}" type="slidenum">
              <a:rPr lang="en-US" smtClean="0"/>
              <a:t>1</a:t>
            </a:fld>
            <a:endParaRPr lang="en-US"/>
          </a:p>
        </p:txBody>
      </p:sp>
    </p:spTree>
    <p:extLst>
      <p:ext uri="{BB962C8B-B14F-4D97-AF65-F5344CB8AC3E}">
        <p14:creationId xmlns:p14="http://schemas.microsoft.com/office/powerpoint/2010/main" val="78395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Despite their importance in our daily lives, they have two major issues- they are extremely unhygienic and a lot of them have accessibility issues.</a:t>
            </a:r>
          </a:p>
          <a:p>
            <a:pPr algn="just"/>
            <a:r>
              <a:rPr lang="en-US" dirty="0"/>
              <a:t> </a:t>
            </a:r>
          </a:p>
          <a:p>
            <a:pPr algn="just"/>
            <a:r>
              <a:rPr lang="en-US" dirty="0"/>
              <a:t>We are tackling these problems by making kiosks touchless. UCL </a:t>
            </a:r>
            <a:r>
              <a:rPr lang="en-US" dirty="0" err="1"/>
              <a:t>MotionInput</a:t>
            </a:r>
            <a:r>
              <a:rPr lang="en-US" dirty="0"/>
              <a:t> is being used to support additional forms of input such as hand and facial gestures along with speech input. The hygiene issue is immediately solved by adding these, but in order to truly make kiosks accessible, we needed to ensure a flawless user experience. </a:t>
            </a:r>
            <a:endParaRPr lang="en-US" dirty="0">
              <a:ea typeface="Calibri"/>
              <a:cs typeface="Calibri"/>
            </a:endParaRPr>
          </a:p>
          <a:p>
            <a:pPr algn="just"/>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455201-7865-8744-8A9B-9F5FC03C5C4C}" type="slidenum">
              <a:rPr lang="en-US" smtClean="0"/>
              <a:t>2</a:t>
            </a:fld>
            <a:endParaRPr lang="en-US"/>
          </a:p>
        </p:txBody>
      </p:sp>
    </p:spTree>
    <p:extLst>
      <p:ext uri="{BB962C8B-B14F-4D97-AF65-F5344CB8AC3E}">
        <p14:creationId xmlns:p14="http://schemas.microsoft.com/office/powerpoint/2010/main" val="288028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researched the current market kiosks, we observed their UI, dimensions, use cases, </a:t>
            </a:r>
            <a:r>
              <a:rPr lang="en-US" dirty="0" err="1"/>
              <a:t>etc</a:t>
            </a:r>
            <a:r>
              <a:rPr lang="en-US" dirty="0"/>
              <a:t> . We then devised ways to improve the user experience while ensuring the shortest learning curve for operating touchless kiosks.</a:t>
            </a:r>
          </a:p>
          <a:p>
            <a:pPr algn="just">
              <a:lnSpc>
                <a:spcPct val="90000"/>
              </a:lnSpc>
              <a:spcBef>
                <a:spcPts val="750"/>
              </a:spcBef>
            </a:pPr>
            <a:endParaRPr lang="en-US" b="1" dirty="0"/>
          </a:p>
          <a:p>
            <a:pPr algn="just">
              <a:lnSpc>
                <a:spcPct val="90000"/>
              </a:lnSpc>
              <a:spcBef>
                <a:spcPts val="750"/>
              </a:spcBef>
            </a:pPr>
            <a:r>
              <a:rPr lang="en-US" dirty="0">
                <a:cs typeface="Calibri"/>
              </a:rPr>
              <a:t>Such as,</a:t>
            </a:r>
          </a:p>
          <a:p>
            <a:pPr marL="171450" indent="-171450" algn="just">
              <a:lnSpc>
                <a:spcPct val="90000"/>
              </a:lnSpc>
              <a:spcBef>
                <a:spcPts val="750"/>
              </a:spcBef>
              <a:buFont typeface="Calibri"/>
              <a:buChar char="-"/>
            </a:pPr>
            <a:r>
              <a:rPr lang="en-US" dirty="0"/>
              <a:t>A resilient UI</a:t>
            </a:r>
            <a:endParaRPr lang="en-US" dirty="0">
              <a:cs typeface="Calibri"/>
            </a:endParaRPr>
          </a:p>
          <a:p>
            <a:pPr marL="171450" indent="-171450" algn="just">
              <a:lnSpc>
                <a:spcPct val="90000"/>
              </a:lnSpc>
              <a:spcBef>
                <a:spcPts val="750"/>
              </a:spcBef>
              <a:buFont typeface="Calibri"/>
              <a:buChar char="-"/>
            </a:pPr>
            <a:r>
              <a:rPr lang="en-US" dirty="0"/>
              <a:t>Minimal gestures </a:t>
            </a:r>
            <a:endParaRPr lang="en-US" dirty="0">
              <a:cs typeface="Calibri"/>
            </a:endParaRPr>
          </a:p>
          <a:p>
            <a:pPr marL="171450" indent="-171450" algn="just">
              <a:lnSpc>
                <a:spcPct val="90000"/>
              </a:lnSpc>
              <a:spcBef>
                <a:spcPts val="750"/>
              </a:spcBef>
              <a:buFont typeface="Calibri"/>
              <a:buChar char="-"/>
            </a:pPr>
            <a:r>
              <a:rPr lang="en-US" dirty="0"/>
              <a:t>Switching Modes to Allow Staff Assistance, </a:t>
            </a:r>
            <a:r>
              <a:rPr lang="en-US" dirty="0" err="1"/>
              <a:t>etc</a:t>
            </a:r>
            <a:endParaRPr lang="en-US" dirty="0">
              <a:cs typeface="Calibri"/>
            </a:endParaRPr>
          </a:p>
          <a:p>
            <a:endParaRPr lang="en-US" dirty="0">
              <a:cs typeface="Calibri"/>
            </a:endParaRPr>
          </a:p>
          <a:p>
            <a:pPr algn="just"/>
            <a:endParaRPr lang="en-US" dirty="0">
              <a:cs typeface="Calibri"/>
            </a:endParaRPr>
          </a:p>
        </p:txBody>
      </p:sp>
      <p:sp>
        <p:nvSpPr>
          <p:cNvPr id="4" name="Slide Number Placeholder 3"/>
          <p:cNvSpPr>
            <a:spLocks noGrp="1"/>
          </p:cNvSpPr>
          <p:nvPr>
            <p:ph type="sldNum" sz="quarter" idx="5"/>
          </p:nvPr>
        </p:nvSpPr>
        <p:spPr/>
        <p:txBody>
          <a:bodyPr/>
          <a:lstStyle/>
          <a:p>
            <a:fld id="{78455201-7865-8744-8A9B-9F5FC03C5C4C}" type="slidenum">
              <a:rPr lang="en-US" smtClean="0"/>
              <a:t>3</a:t>
            </a:fld>
            <a:endParaRPr lang="en-US"/>
          </a:p>
        </p:txBody>
      </p:sp>
    </p:spTree>
    <p:extLst>
      <p:ext uri="{BB962C8B-B14F-4D97-AF65-F5344CB8AC3E}">
        <p14:creationId xmlns:p14="http://schemas.microsoft.com/office/powerpoint/2010/main" val="258997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There was one more obstacle to overcome: crowd detection. Our kiosks will be used in a public setting with a large crowd. We needed to ensure that we tracked the correct user while ignoring the people in the background. We follow an elegant approach to tackle this problem which ensures both efficiency and accuracy.</a:t>
            </a:r>
          </a:p>
        </p:txBody>
      </p:sp>
      <p:sp>
        <p:nvSpPr>
          <p:cNvPr id="4" name="Slide Number Placeholder 3"/>
          <p:cNvSpPr>
            <a:spLocks noGrp="1"/>
          </p:cNvSpPr>
          <p:nvPr>
            <p:ph type="sldNum" sz="quarter" idx="5"/>
          </p:nvPr>
        </p:nvSpPr>
        <p:spPr/>
        <p:txBody>
          <a:bodyPr/>
          <a:lstStyle/>
          <a:p>
            <a:fld id="{78455201-7865-8744-8A9B-9F5FC03C5C4C}" type="slidenum">
              <a:rPr lang="en-US" smtClean="0"/>
              <a:t>4</a:t>
            </a:fld>
            <a:endParaRPr lang="en-US"/>
          </a:p>
        </p:txBody>
      </p:sp>
    </p:spTree>
    <p:extLst>
      <p:ext uri="{BB962C8B-B14F-4D97-AF65-F5344CB8AC3E}">
        <p14:creationId xmlns:p14="http://schemas.microsoft.com/office/powerpoint/2010/main" val="309296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ea typeface="Calibri"/>
                <a:cs typeface="Calibri"/>
              </a:rPr>
              <a:t>At the end of this project, our team aims to deliver the following:</a:t>
            </a:r>
          </a:p>
          <a:p>
            <a:pPr marL="171450" indent="-171450">
              <a:buFont typeface="Calibri"/>
              <a:buChar char="-"/>
            </a:pPr>
            <a:r>
              <a:rPr lang="en-US" dirty="0">
                <a:ea typeface="Calibri"/>
                <a:cs typeface="Calibri"/>
              </a:rPr>
              <a:t>A crowd detection </a:t>
            </a:r>
            <a:r>
              <a:rPr lang="en-US" dirty="0" err="1">
                <a:ea typeface="Calibri"/>
                <a:cs typeface="Calibri"/>
              </a:rPr>
              <a:t>api</a:t>
            </a:r>
            <a:endParaRPr lang="en-US" dirty="0">
              <a:ea typeface="Calibri"/>
              <a:cs typeface="Calibri"/>
            </a:endParaRPr>
          </a:p>
          <a:p>
            <a:pPr marL="171450" indent="-171450">
              <a:buFont typeface="Calibri"/>
              <a:buChar char="-"/>
            </a:pPr>
            <a:r>
              <a:rPr lang="en-IN" sz="1200" dirty="0">
                <a:latin typeface="Arial"/>
                <a:cs typeface="Arial"/>
              </a:rPr>
              <a:t>A Research Paper on Consistently Resilient Touchless Kiosk Paradigms</a:t>
            </a:r>
            <a:endParaRPr lang="en-US" sz="1200" dirty="0">
              <a:latin typeface="Arial"/>
              <a:cs typeface="Arial"/>
            </a:endParaRPr>
          </a:p>
          <a:p>
            <a:pPr marL="171450" indent="-171450">
              <a:buFont typeface="Calibri"/>
              <a:buChar char="-"/>
            </a:pPr>
            <a:r>
              <a:rPr lang="en-US" dirty="0">
                <a:ea typeface="Calibri"/>
                <a:cs typeface="Calibri"/>
              </a:rPr>
              <a:t>And A deployment manual </a:t>
            </a:r>
          </a:p>
          <a:p>
            <a:pPr marL="171450" indent="-171450">
              <a:buFont typeface="Calibri"/>
              <a:buChar char="-"/>
            </a:pPr>
            <a:endParaRPr lang="en-US" dirty="0">
              <a:ea typeface="Calibri"/>
              <a:cs typeface="Calibri"/>
            </a:endParaRPr>
          </a:p>
          <a:p>
            <a:r>
              <a:rPr lang="en-US" dirty="0">
                <a:ea typeface="Calibri"/>
                <a:cs typeface="Calibri"/>
              </a:rPr>
              <a:t>All of which can be used by future developers to extend the functionality, such as, adding speech isolation for speech inputs </a:t>
            </a:r>
          </a:p>
        </p:txBody>
      </p:sp>
      <p:sp>
        <p:nvSpPr>
          <p:cNvPr id="4" name="Slide Number Placeholder 3"/>
          <p:cNvSpPr>
            <a:spLocks noGrp="1"/>
          </p:cNvSpPr>
          <p:nvPr>
            <p:ph type="sldNum" sz="quarter" idx="5"/>
          </p:nvPr>
        </p:nvSpPr>
        <p:spPr/>
        <p:txBody>
          <a:bodyPr/>
          <a:lstStyle/>
          <a:p>
            <a:fld id="{78455201-7865-8744-8A9B-9F5FC03C5C4C}" type="slidenum">
              <a:rPr lang="en-US" smtClean="0"/>
              <a:t>5</a:t>
            </a:fld>
            <a:endParaRPr lang="en-US"/>
          </a:p>
        </p:txBody>
      </p:sp>
    </p:spTree>
    <p:extLst>
      <p:ext uri="{BB962C8B-B14F-4D97-AF65-F5344CB8AC3E}">
        <p14:creationId xmlns:p14="http://schemas.microsoft.com/office/powerpoint/2010/main" val="18266191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banner">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463"/>
            <a:ext cx="7886700" cy="994172"/>
          </a:xfrm>
          <a:prstGeom prst="rect">
            <a:avLst/>
          </a:prstGeom>
        </p:spPr>
        <p:txBody>
          <a:bodyPr/>
          <a:lstStyle>
            <a:lvl1pPr>
              <a:defRPr sz="3200" b="1">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t>Click to edit Master title style</a:t>
            </a:r>
          </a:p>
        </p:txBody>
      </p:sp>
      <p:sp>
        <p:nvSpPr>
          <p:cNvPr id="3" name="Content Placeholder 2"/>
          <p:cNvSpPr>
            <a:spLocks noGrp="1"/>
          </p:cNvSpPr>
          <p:nvPr>
            <p:ph idx="1"/>
          </p:nvPr>
        </p:nvSpPr>
        <p:spPr>
          <a:xfrm>
            <a:off x="628650" y="2606039"/>
            <a:ext cx="7886700" cy="2026683"/>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p:cNvGrpSpPr/>
          <p:nvPr userDrawn="1"/>
        </p:nvGrpSpPr>
        <p:grpSpPr>
          <a:xfrm>
            <a:off x="0" y="0"/>
            <a:ext cx="9144000" cy="1235075"/>
            <a:chOff x="0" y="-66259"/>
            <a:chExt cx="9144000" cy="1235075"/>
          </a:xfrm>
        </p:grpSpPr>
        <p:sp>
          <p:nvSpPr>
            <p:cNvPr id="10" name="Freeform 24"/>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lstStyle/>
            <a:p>
              <a:endParaRPr lang="en-GB"/>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6420182" y="514785"/>
              <a:ext cx="257986" cy="303133"/>
            </a:xfrm>
            <a:prstGeom prst="rect">
              <a:avLst/>
            </a:prstGeom>
          </p:spPr>
        </p:pic>
      </p:grpSp>
      <p:sp>
        <p:nvSpPr>
          <p:cNvPr id="7" name="Text Placeholder 6"/>
          <p:cNvSpPr>
            <a:spLocks noGrp="1"/>
          </p:cNvSpPr>
          <p:nvPr>
            <p:ph type="body" sz="quarter" idx="12" hasCustomPrompt="1"/>
          </p:nvPr>
        </p:nvSpPr>
        <p:spPr>
          <a:xfrm>
            <a:off x="287999" y="288000"/>
            <a:ext cx="5488958" cy="293044"/>
          </a:xfrm>
        </p:spPr>
        <p:txBody>
          <a:bodyPr lIns="0" tIns="0" rIns="0" bIns="0">
            <a:noAutofit/>
          </a:bodyPr>
          <a:lstStyle>
            <a:lvl1pPr marL="0" indent="0">
              <a:lnSpc>
                <a:spcPct val="80000"/>
              </a:lnSpc>
              <a:buNone/>
              <a:defRPr sz="1100" baseline="0">
                <a:solidFill>
                  <a:schemeClr val="bg1"/>
                </a:solidFill>
              </a:defRPr>
            </a:lvl1pPr>
            <a:lvl2pPr marL="0" indent="0">
              <a:lnSpc>
                <a:spcPct val="80000"/>
              </a:lnSpc>
              <a:buNone/>
              <a:defRPr sz="1100">
                <a:solidFill>
                  <a:schemeClr val="bg1"/>
                </a:solidFill>
              </a:defRPr>
            </a:lvl2pPr>
            <a:lvl3pPr marL="0" indent="0">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stStyle>
          <a:p>
            <a:pPr lvl="0"/>
            <a:r>
              <a:rPr lang="en-US"/>
              <a:t>FACULTY, SCHOOL, DEPARTMENT OR INSTITUTE NAME HERE</a:t>
            </a:r>
          </a:p>
          <a:p>
            <a:pPr lvl="1"/>
            <a:r>
              <a:rPr lang="en-US"/>
              <a:t>SECOND TIER INFORMATION HERE IF NEEDED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reframe banner">
    <p:bg>
      <p:bgPr>
        <a:solidFill>
          <a:schemeClr val="tx1">
            <a:lumMod val="50000"/>
            <a:lumOff val="50000"/>
            <a:alpha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038713"/>
            <a:ext cx="7886700" cy="678815"/>
          </a:xfrm>
          <a:prstGeom prst="rect">
            <a:avLst/>
          </a:prstGeom>
        </p:spPr>
        <p:txBody>
          <a:bodyPr/>
          <a:lstStyle>
            <a:lvl1pPr>
              <a:defRPr sz="3200" b="1">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28650" y="2012185"/>
            <a:ext cx="3886200" cy="2620537"/>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2012185"/>
            <a:ext cx="3886200" cy="2620538"/>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4658"/>
            <a:ext cx="9144000" cy="409398"/>
          </a:xfrm>
          <a:prstGeom prst="rect">
            <a:avLst/>
          </a:prstGeom>
        </p:spPr>
      </p:pic>
      <p:sp>
        <p:nvSpPr>
          <p:cNvPr id="9" name="Text Placeholder 6"/>
          <p:cNvSpPr>
            <a:spLocks noGrp="1"/>
          </p:cNvSpPr>
          <p:nvPr>
            <p:ph type="body" sz="quarter" idx="12" hasCustomPrompt="1"/>
          </p:nvPr>
        </p:nvSpPr>
        <p:spPr>
          <a:xfrm>
            <a:off x="216000" y="216000"/>
            <a:ext cx="5488958" cy="293044"/>
          </a:xfrm>
        </p:spPr>
        <p:txBody>
          <a:bodyPr lIns="0" tIns="0" rIns="0" bIns="0">
            <a:noAutofit/>
          </a:bodyPr>
          <a:lstStyle>
            <a:lvl1pPr marL="0" indent="0">
              <a:lnSpc>
                <a:spcPct val="80000"/>
              </a:lnSpc>
              <a:buNone/>
              <a:defRPr sz="1100" baseline="0">
                <a:solidFill>
                  <a:schemeClr val="tx1"/>
                </a:solidFill>
              </a:defRPr>
            </a:lvl1pPr>
            <a:lvl2pPr marL="0" indent="0">
              <a:lnSpc>
                <a:spcPct val="80000"/>
              </a:lnSpc>
              <a:buNone/>
              <a:defRPr sz="1100">
                <a:solidFill>
                  <a:schemeClr val="tx1"/>
                </a:solidFill>
              </a:defRPr>
            </a:lvl2pPr>
            <a:lvl3pPr marL="0" indent="0">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stStyle>
          <a:p>
            <a:pPr lvl="0"/>
            <a:r>
              <a:rPr lang="en-US"/>
              <a:t>FACULTY, SCHOOL, DEPARTMENT OR INSTITUTE NAME HERE</a:t>
            </a:r>
          </a:p>
          <a:p>
            <a:pPr lvl="1"/>
            <a:r>
              <a:rPr lang="en-US"/>
              <a:t>SECOND TIER INFORMATION HERE IF NEEDED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50074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txBox="1"/>
          <p:nvPr userDrawn="1"/>
        </p:nvSpPr>
        <p:spPr>
          <a:xfrm>
            <a:off x="165187" y="165584"/>
            <a:ext cx="3216840" cy="70497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Arial" panose="02080604020202020204" pitchFamily="34" charset="0"/>
                <a:ea typeface="Arial" panose="02080604020202020204" pitchFamily="34" charset="0"/>
                <a:cs typeface="Arial" panose="02080604020202020204" pitchFamily="34" charset="0"/>
              </a:defRPr>
            </a:lvl1pPr>
          </a:lstStyle>
          <a:p>
            <a:pPr marL="12700"/>
            <a:endParaRPr lang="en-GB" sz="100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90170" indent="-90170" algn="l" defTabSz="685800" rtl="0" eaLnBrk="1" latinLnBrk="0" hangingPunct="1">
        <a:lnSpc>
          <a:spcPct val="90000"/>
        </a:lnSpc>
        <a:spcBef>
          <a:spcPts val="750"/>
        </a:spcBef>
        <a:buFont typeface="Arial" panose="02080604020202020204" pitchFamily="34" charset="0"/>
        <a:buChar char="•"/>
        <a:defRPr sz="2800" b="1" kern="1200">
          <a:solidFill>
            <a:schemeClr val="tx1"/>
          </a:solidFill>
          <a:latin typeface="Arial" panose="02080604020202020204" pitchFamily="34" charset="0"/>
          <a:ea typeface="Arial" panose="02080604020202020204" pitchFamily="34" charset="0"/>
          <a:cs typeface="Arial" panose="02080604020202020204" pitchFamily="34" charset="0"/>
        </a:defRPr>
      </a:lvl1pPr>
      <a:lvl2pPr marL="90170" indent="-90170" algn="l" defTabSz="685800" rtl="0" eaLnBrk="1" latinLnBrk="0" hangingPunct="1">
        <a:lnSpc>
          <a:spcPct val="90000"/>
        </a:lnSpc>
        <a:spcBef>
          <a:spcPts val="375"/>
        </a:spcBef>
        <a:buFont typeface="Arial" panose="02080604020202020204" pitchFamily="34" charset="0"/>
        <a:buChar char="•"/>
        <a:defRPr sz="2400" kern="1200">
          <a:solidFill>
            <a:schemeClr val="tx1"/>
          </a:solidFill>
          <a:latin typeface="Arial" panose="02080604020202020204" pitchFamily="34" charset="0"/>
          <a:ea typeface="Arial" panose="02080604020202020204" pitchFamily="34" charset="0"/>
          <a:cs typeface="Arial" panose="02080604020202020204" pitchFamily="34" charset="0"/>
        </a:defRPr>
      </a:lvl2pPr>
      <a:lvl3pPr marL="90170" indent="-90170" algn="l" defTabSz="685800" rtl="0" eaLnBrk="1" latinLnBrk="0" hangingPunct="1">
        <a:lnSpc>
          <a:spcPct val="90000"/>
        </a:lnSpc>
        <a:spcBef>
          <a:spcPts val="375"/>
        </a:spcBef>
        <a:buFont typeface="Arial" panose="02080604020202020204" pitchFamily="34" charset="0"/>
        <a:buChar char="•"/>
        <a:defRPr sz="1400" b="1" kern="1200">
          <a:solidFill>
            <a:schemeClr val="tx1"/>
          </a:solidFill>
          <a:latin typeface="Arial" panose="02080604020202020204" pitchFamily="34" charset="0"/>
          <a:ea typeface="Arial" panose="02080604020202020204" pitchFamily="34" charset="0"/>
          <a:cs typeface="Arial" panose="02080604020202020204" pitchFamily="34" charset="0"/>
        </a:defRPr>
      </a:lvl3pPr>
      <a:lvl4pPr marL="90170" indent="-90170" algn="l" defTabSz="685800" rtl="0" eaLnBrk="1" latinLnBrk="0" hangingPunct="1">
        <a:lnSpc>
          <a:spcPct val="90000"/>
        </a:lnSpc>
        <a:spcBef>
          <a:spcPts val="375"/>
        </a:spcBef>
        <a:buFont typeface="Arial" panose="02080604020202020204" pitchFamily="34" charset="0"/>
        <a:buChar char="•"/>
        <a:defRPr sz="1200" kern="1200">
          <a:solidFill>
            <a:schemeClr val="tx1"/>
          </a:solidFill>
          <a:latin typeface="Arial" panose="02080604020202020204" pitchFamily="34" charset="0"/>
          <a:ea typeface="Arial" panose="02080604020202020204" pitchFamily="34" charset="0"/>
          <a:cs typeface="Arial" panose="02080604020202020204" pitchFamily="34" charset="0"/>
        </a:defRPr>
      </a:lvl4pPr>
      <a:lvl5pPr marL="90170" indent="-90170" algn="l" defTabSz="685800" rtl="0" eaLnBrk="1" latinLnBrk="0" hangingPunct="1">
        <a:lnSpc>
          <a:spcPct val="90000"/>
        </a:lnSpc>
        <a:spcBef>
          <a:spcPts val="375"/>
        </a:spcBef>
        <a:buFont typeface="Arial" panose="02080604020202020204" pitchFamily="34" charset="0"/>
        <a:buChar char="•"/>
        <a:defRPr sz="1000" b="1" kern="1200">
          <a:solidFill>
            <a:schemeClr val="tx1"/>
          </a:solidFill>
          <a:latin typeface="Arial" panose="02080604020202020204" pitchFamily="34" charset="0"/>
          <a:ea typeface="Arial" panose="02080604020202020204" pitchFamily="34" charset="0"/>
          <a:cs typeface="Arial" panose="02080604020202020204" pitchFamily="34" charset="0"/>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7.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579488" y="1393422"/>
            <a:ext cx="7323854" cy="549101"/>
          </a:xfrm>
        </p:spPr>
        <p:txBody>
          <a:bodyPr lIns="91440" tIns="45720" rIns="91440" bIns="45720" anchor="t"/>
          <a:lstStyle/>
          <a:p>
            <a:r>
              <a:rPr lang="" altLang="en-US" sz="3600" dirty="0">
                <a:solidFill>
                  <a:schemeClr val="tx1"/>
                </a:solidFill>
                <a:latin typeface="Arial"/>
                <a:cs typeface="Arial"/>
              </a:rPr>
              <a:t>Touchless Kiosks</a:t>
            </a:r>
            <a:endParaRPr lang="en-US" altLang="en-US" sz="3600" dirty="0">
              <a:solidFill>
                <a:schemeClr val="tx1"/>
              </a:solidFill>
              <a:cs typeface="Arial"/>
            </a:endParaRPr>
          </a:p>
        </p:txBody>
      </p:sp>
      <p:sp>
        <p:nvSpPr>
          <p:cNvPr id="13" name="Text Placeholder 12"/>
          <p:cNvSpPr>
            <a:spLocks noGrp="1"/>
          </p:cNvSpPr>
          <p:nvPr>
            <p:ph type="body" sz="quarter" idx="12"/>
          </p:nvPr>
        </p:nvSpPr>
        <p:spPr/>
        <p:txBody>
          <a:bodyPr/>
          <a:lstStyle/>
          <a:p>
            <a:r>
              <a:rPr lang="" altLang="en-US"/>
              <a:t>DEPARTMENT OF COMPUTER SCIENCE</a:t>
            </a:r>
          </a:p>
        </p:txBody>
      </p:sp>
      <p:sp>
        <p:nvSpPr>
          <p:cNvPr id="3" name="Title 10"/>
          <p:cNvSpPr>
            <a:spLocks noGrp="1"/>
          </p:cNvSpPr>
          <p:nvPr/>
        </p:nvSpPr>
        <p:spPr>
          <a:xfrm>
            <a:off x="227965" y="806450"/>
            <a:ext cx="5071745" cy="482600"/>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ltLang="en-US" sz="1800">
                <a:solidFill>
                  <a:schemeClr val="bg1"/>
                </a:solidFill>
                <a:latin typeface="Arial"/>
                <a:cs typeface="Arial"/>
              </a:rPr>
              <a:t>COMP0016</a:t>
            </a:r>
            <a:r>
              <a:rPr lang="en-GB" altLang="en-US" sz="1800">
                <a:solidFill>
                  <a:schemeClr val="bg1"/>
                </a:solidFill>
                <a:latin typeface="Arial"/>
                <a:cs typeface="Arial"/>
              </a:rPr>
              <a:t>, 2022-23, TEAM 37</a:t>
            </a:r>
            <a:endParaRPr lang="" altLang="en-US" sz="1800">
              <a:solidFill>
                <a:schemeClr val="bg1"/>
              </a:solidFill>
              <a:latin typeface="Arial"/>
              <a:cs typeface="Arial"/>
            </a:endParaRPr>
          </a:p>
        </p:txBody>
      </p:sp>
      <p:sp>
        <p:nvSpPr>
          <p:cNvPr id="4" name="Title 10"/>
          <p:cNvSpPr>
            <a:spLocks noGrp="1"/>
          </p:cNvSpPr>
          <p:nvPr/>
        </p:nvSpPr>
        <p:spPr>
          <a:xfrm>
            <a:off x="580474" y="2710861"/>
            <a:ext cx="5086679" cy="978919"/>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GB" altLang="en-US" sz="1400" dirty="0">
                <a:solidFill>
                  <a:schemeClr val="tx1"/>
                </a:solidFill>
                <a:latin typeface="Arial"/>
                <a:cs typeface="Arial"/>
              </a:rPr>
              <a:t>Team Members:</a:t>
            </a:r>
            <a:endParaRPr lang="en-GB" altLang="en-US" sz="1200" dirty="0">
              <a:solidFill>
                <a:schemeClr val="tx1"/>
              </a:solidFill>
              <a:latin typeface="Arial"/>
              <a:cs typeface="Arial"/>
            </a:endParaRPr>
          </a:p>
          <a:p>
            <a:r>
              <a:rPr lang="en-GB" altLang="en-US" sz="1400" dirty="0">
                <a:solidFill>
                  <a:schemeClr val="tx1"/>
                </a:solidFill>
                <a:latin typeface="Arial"/>
                <a:cs typeface="Arial"/>
              </a:rPr>
              <a:t>Aaryaman Sharma	</a:t>
            </a:r>
            <a:r>
              <a:rPr lang="en-GB" sz="1400" b="1" dirty="0">
                <a:latin typeface="Arial"/>
                <a:cs typeface="Segoe UI"/>
              </a:rPr>
              <a:t>aaryaman.sharma.21@ucl.ac.uk</a:t>
            </a:r>
            <a:endParaRPr lang="en-US" sz="1400" b="1" dirty="0">
              <a:solidFill>
                <a:schemeClr val="tx1"/>
              </a:solidFill>
              <a:latin typeface="Arial"/>
            </a:endParaRPr>
          </a:p>
          <a:p>
            <a:r>
              <a:rPr lang="en-GB" altLang="en-US" sz="1400" dirty="0">
                <a:solidFill>
                  <a:schemeClr val="tx1"/>
                </a:solidFill>
                <a:latin typeface="Arial"/>
                <a:cs typeface="Arial"/>
              </a:rPr>
              <a:t>Aryan Agarwal		</a:t>
            </a:r>
            <a:r>
              <a:rPr lang="en-GB" sz="1400" b="1" dirty="0">
                <a:latin typeface="Arial"/>
                <a:cs typeface="Arial"/>
              </a:rPr>
              <a:t>aryan.agarwal.21@ucl.ac.uk</a:t>
            </a:r>
            <a:endParaRPr lang="en-US" sz="1400" dirty="0">
              <a:solidFill>
                <a:schemeClr val="tx1"/>
              </a:solidFill>
            </a:endParaRPr>
          </a:p>
          <a:p>
            <a:r>
              <a:rPr lang="en-GB" altLang="en-US" sz="1400" dirty="0">
                <a:solidFill>
                  <a:schemeClr val="tx1"/>
                </a:solidFill>
                <a:latin typeface="Arial"/>
                <a:cs typeface="Arial"/>
              </a:rPr>
              <a:t>Yidan Zhu		</a:t>
            </a:r>
            <a:r>
              <a:rPr lang="en-GB" sz="1400" b="1" dirty="0">
                <a:latin typeface="Arial"/>
                <a:cs typeface="Arial"/>
              </a:rPr>
              <a:t>yidan.zhu.21@ucl.ac.uk</a:t>
            </a:r>
            <a:endParaRPr lang="en-GB" sz="1400" b="1" dirty="0">
              <a:cs typeface="Calibri"/>
            </a:endParaRPr>
          </a:p>
          <a:p>
            <a:endParaRPr lang="en-US" sz="1200" dirty="0">
              <a:solidFill>
                <a:schemeClr val="tx1"/>
              </a:solidFill>
              <a:latin typeface="Arial"/>
            </a:endParaRPr>
          </a:p>
        </p:txBody>
      </p:sp>
      <p:sp>
        <p:nvSpPr>
          <p:cNvPr id="2" name="TextBox 1">
            <a:extLst>
              <a:ext uri="{FF2B5EF4-FFF2-40B4-BE49-F238E27FC236}">
                <a16:creationId xmlns:a16="http://schemas.microsoft.com/office/drawing/2014/main" id="{E9042E1D-6C33-D19E-D2B4-81315AD99DA3}"/>
              </a:ext>
            </a:extLst>
          </p:cNvPr>
          <p:cNvSpPr txBox="1"/>
          <p:nvPr/>
        </p:nvSpPr>
        <p:spPr>
          <a:xfrm>
            <a:off x="579488" y="1877569"/>
            <a:ext cx="71615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7F7F7F"/>
                </a:solidFill>
                <a:latin typeface="Arial"/>
              </a:rPr>
              <a:t>UCL </a:t>
            </a:r>
            <a:r>
              <a:rPr lang="en-US" sz="1200" b="1" dirty="0" err="1">
                <a:solidFill>
                  <a:srgbClr val="7F7F7F"/>
                </a:solidFill>
                <a:latin typeface="Arial"/>
              </a:rPr>
              <a:t>MotionInput</a:t>
            </a:r>
            <a:r>
              <a:rPr lang="en-US" sz="1200" b="1" dirty="0">
                <a:solidFill>
                  <a:srgbClr val="7F7F7F"/>
                </a:solidFill>
                <a:latin typeface="Arial"/>
              </a:rPr>
              <a:t> 3.2; Touchless Kiosk Interface for Retailers, Hospitals and Museums..</a:t>
            </a:r>
          </a:p>
        </p:txBody>
      </p:sp>
      <p:sp>
        <p:nvSpPr>
          <p:cNvPr id="6" name="Title 10">
            <a:extLst>
              <a:ext uri="{FF2B5EF4-FFF2-40B4-BE49-F238E27FC236}">
                <a16:creationId xmlns:a16="http://schemas.microsoft.com/office/drawing/2014/main" id="{1BDA207A-1F42-7CF2-AEE2-E096C3AC180F}"/>
              </a:ext>
            </a:extLst>
          </p:cNvPr>
          <p:cNvSpPr>
            <a:spLocks noGrp="1"/>
          </p:cNvSpPr>
          <p:nvPr/>
        </p:nvSpPr>
        <p:spPr>
          <a:xfrm>
            <a:off x="579488" y="3847590"/>
            <a:ext cx="4719235" cy="978919"/>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GB" altLang="en-US" sz="1400" dirty="0">
                <a:solidFill>
                  <a:schemeClr val="tx1"/>
                </a:solidFill>
                <a:latin typeface="Arial"/>
                <a:cs typeface="Arial"/>
              </a:rPr>
              <a:t>Clients:</a:t>
            </a:r>
          </a:p>
          <a:p>
            <a:r>
              <a:rPr lang="en-GB" altLang="en-US" sz="1400" dirty="0">
                <a:solidFill>
                  <a:schemeClr val="tx1"/>
                </a:solidFill>
                <a:latin typeface="-apple-system"/>
              </a:rPr>
              <a:t>Prof. Dean </a:t>
            </a:r>
            <a:r>
              <a:rPr lang="en-GB" altLang="en-US" sz="1400" dirty="0" err="1">
                <a:solidFill>
                  <a:schemeClr val="tx1"/>
                </a:solidFill>
                <a:latin typeface="-apple-system"/>
              </a:rPr>
              <a:t>Mohamedally</a:t>
            </a:r>
            <a:r>
              <a:rPr lang="en-GB" altLang="en-US" sz="1400" dirty="0">
                <a:solidFill>
                  <a:schemeClr val="tx1"/>
                </a:solidFill>
                <a:latin typeface="-apple-system"/>
              </a:rPr>
              <a:t>, UCL</a:t>
            </a:r>
            <a:endParaRPr lang="en-GB" altLang="en-US" sz="1400" dirty="0">
              <a:solidFill>
                <a:schemeClr val="tx1"/>
              </a:solidFill>
              <a:latin typeface="Arial"/>
              <a:cs typeface="Arial"/>
            </a:endParaRPr>
          </a:p>
          <a:p>
            <a:pPr marL="0" indent="0" rtl="0">
              <a:lnSpc>
                <a:spcPct val="100000"/>
              </a:lnSpc>
              <a:buNone/>
            </a:pPr>
            <a:r>
              <a:rPr lang="en-IN" sz="1400" dirty="0">
                <a:solidFill>
                  <a:schemeClr val="tx1"/>
                </a:solidFill>
                <a:effectLst/>
                <a:latin typeface="-apple-system"/>
              </a:rPr>
              <a:t>Tom Winstanley, NTTDATA</a:t>
            </a:r>
          </a:p>
          <a:p>
            <a:pPr marL="0" indent="0" rtl="0">
              <a:lnSpc>
                <a:spcPct val="100000"/>
              </a:lnSpc>
              <a:buNone/>
            </a:pPr>
            <a:r>
              <a:rPr lang="en-IN" sz="1400" dirty="0">
                <a:solidFill>
                  <a:schemeClr val="tx1"/>
                </a:solidFill>
                <a:effectLst/>
                <a:latin typeface="-apple-system"/>
              </a:rPr>
              <a:t>Prof. </a:t>
            </a:r>
            <a:r>
              <a:rPr lang="en-IN" sz="1400" dirty="0" err="1">
                <a:solidFill>
                  <a:schemeClr val="tx1"/>
                </a:solidFill>
                <a:effectLst/>
                <a:latin typeface="-apple-system"/>
              </a:rPr>
              <a:t>Phillippa</a:t>
            </a:r>
            <a:r>
              <a:rPr lang="en-IN" sz="1400" dirty="0">
                <a:solidFill>
                  <a:schemeClr val="tx1"/>
                </a:solidFill>
                <a:effectLst/>
                <a:latin typeface="-apple-system"/>
              </a:rPr>
              <a:t> Chick, Prof. Costas </a:t>
            </a:r>
            <a:r>
              <a:rPr lang="en-IN" sz="1400" dirty="0" err="1">
                <a:solidFill>
                  <a:schemeClr val="tx1"/>
                </a:solidFill>
                <a:effectLst/>
                <a:latin typeface="-apple-system"/>
              </a:rPr>
              <a:t>Stylianou</a:t>
            </a:r>
            <a:r>
              <a:rPr lang="en-IN" sz="1400" dirty="0">
                <a:solidFill>
                  <a:schemeClr val="tx1"/>
                </a:solidFill>
                <a:effectLst/>
                <a:latin typeface="-apple-system"/>
              </a:rPr>
              <a:t>, Intel</a:t>
            </a:r>
          </a:p>
        </p:txBody>
      </p:sp>
      <p:pic>
        <p:nvPicPr>
          <p:cNvPr id="1028" name="Picture 4" descr="Smudge attack - Wikipedia">
            <a:extLst>
              <a:ext uri="{FF2B5EF4-FFF2-40B4-BE49-F238E27FC236}">
                <a16:creationId xmlns:a16="http://schemas.microsoft.com/office/drawing/2014/main" id="{DDA98AF9-4F5F-C81C-79ED-164AEEB81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2" r="8252"/>
          <a:stretch/>
        </p:blipFill>
        <p:spPr bwMode="auto">
          <a:xfrm>
            <a:off x="5542915" y="2239772"/>
            <a:ext cx="2360427" cy="19224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2A64D0E-7A0E-748C-11CE-176CF4E35297}"/>
              </a:ext>
            </a:extLst>
          </p:cNvPr>
          <p:cNvPicPr>
            <a:picLocks noChangeAspect="1"/>
          </p:cNvPicPr>
          <p:nvPr/>
        </p:nvPicPr>
        <p:blipFill rotWithShape="1">
          <a:blip r:embed="rId4"/>
          <a:srcRect l="25946"/>
          <a:stretch/>
        </p:blipFill>
        <p:spPr>
          <a:xfrm>
            <a:off x="6829962" y="3126278"/>
            <a:ext cx="2061194" cy="1849532"/>
          </a:xfrm>
          <a:prstGeom prst="rect">
            <a:avLst/>
          </a:prstGeom>
          <a:ln>
            <a:noFill/>
          </a:ln>
          <a:effectLst>
            <a:softEdge rad="112500"/>
          </a:effectLst>
        </p:spPr>
      </p:pic>
      <p:pic>
        <p:nvPicPr>
          <p:cNvPr id="12" name="Picture 11">
            <a:extLst>
              <a:ext uri="{FF2B5EF4-FFF2-40B4-BE49-F238E27FC236}">
                <a16:creationId xmlns:a16="http://schemas.microsoft.com/office/drawing/2014/main" id="{15F2AEE6-ED49-C41B-D80A-B3893201A1EE}"/>
              </a:ext>
            </a:extLst>
          </p:cNvPr>
          <p:cNvPicPr>
            <a:picLocks noChangeAspect="1"/>
          </p:cNvPicPr>
          <p:nvPr/>
        </p:nvPicPr>
        <p:blipFill rotWithShape="1">
          <a:blip r:embed="rId5"/>
          <a:srcRect l="17770" t="30715" r="17767" b="3739"/>
          <a:stretch/>
        </p:blipFill>
        <p:spPr>
          <a:xfrm>
            <a:off x="6331121" y="3573291"/>
            <a:ext cx="995707" cy="995706"/>
          </a:xfrm>
          <a:prstGeom prst="ellipse">
            <a:avLst/>
          </a:prstGeom>
          <a:ln w="63500" cap="rnd">
            <a:noFill/>
          </a:ln>
          <a:effectLst>
            <a:outerShdw blurRad="381000" dist="292100" dir="5400000" sx="-80000" sy="-18000" rotWithShape="0">
              <a:srgbClr val="000000">
                <a:alpha val="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Ribbon 27">
            <a:extLst>
              <a:ext uri="{FF2B5EF4-FFF2-40B4-BE49-F238E27FC236}">
                <a16:creationId xmlns:a16="http://schemas.microsoft.com/office/drawing/2014/main" id="{80F05485-A15A-BA48-E5DE-A0B6D94A12C3}"/>
              </a:ext>
            </a:extLst>
          </p:cNvPr>
          <p:cNvSpPr/>
          <p:nvPr/>
        </p:nvSpPr>
        <p:spPr>
          <a:xfrm>
            <a:off x="4814165" y="2203249"/>
            <a:ext cx="4163368" cy="1156087"/>
          </a:xfrm>
          <a:prstGeom prst="ribbon2">
            <a:avLst>
              <a:gd name="adj1" fmla="val 16667"/>
              <a:gd name="adj2" fmla="val 75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4254B7FA-5D82-CFA4-FE49-64AF1BD29EEF}"/>
              </a:ext>
            </a:extLst>
          </p:cNvPr>
          <p:cNvPicPr>
            <a:picLocks noChangeAspect="1"/>
          </p:cNvPicPr>
          <p:nvPr/>
        </p:nvPicPr>
        <p:blipFill rotWithShape="1">
          <a:blip r:embed="rId3"/>
          <a:srcRect l="8469" t="5352" r="7694" b="10129"/>
          <a:stretch/>
        </p:blipFill>
        <p:spPr>
          <a:xfrm>
            <a:off x="7965253" y="2842962"/>
            <a:ext cx="642434" cy="622028"/>
          </a:xfrm>
          <a:prstGeom prst="ellipse">
            <a:avLst/>
          </a:prstGeom>
          <a:ln w="63500" cap="rnd">
            <a:noFill/>
          </a:ln>
          <a:effectLst>
            <a:outerShdw blurRad="381000" dist="292100" dir="5400000" sx="-80000" sy="-18000" rotWithShape="0">
              <a:srgbClr val="000000">
                <a:alpha val="22000"/>
              </a:srgbClr>
            </a:outerShdw>
          </a:effectLst>
        </p:spPr>
      </p:pic>
      <p:pic>
        <p:nvPicPr>
          <p:cNvPr id="26" name="Picture 25">
            <a:extLst>
              <a:ext uri="{FF2B5EF4-FFF2-40B4-BE49-F238E27FC236}">
                <a16:creationId xmlns:a16="http://schemas.microsoft.com/office/drawing/2014/main" id="{901826AB-47C3-AF63-59D4-E418E92FA3AC}"/>
              </a:ext>
            </a:extLst>
          </p:cNvPr>
          <p:cNvPicPr>
            <a:picLocks noChangeAspect="1"/>
          </p:cNvPicPr>
          <p:nvPr/>
        </p:nvPicPr>
        <p:blipFill rotWithShape="1">
          <a:blip r:embed="rId4"/>
          <a:srcRect l="17770" t="30715" r="17767" b="3739"/>
          <a:stretch/>
        </p:blipFill>
        <p:spPr>
          <a:xfrm>
            <a:off x="7424816" y="3112213"/>
            <a:ext cx="540437" cy="540436"/>
          </a:xfrm>
          <a:prstGeom prst="ellipse">
            <a:avLst/>
          </a:prstGeom>
          <a:ln w="63500" cap="rnd">
            <a:noFill/>
          </a:ln>
          <a:effectLst>
            <a:outerShdw blurRad="381000" dist="292100" dir="5400000" sx="-80000" sy="-18000" rotWithShape="0">
              <a:srgbClr val="000000">
                <a:alpha val="0"/>
              </a:srgbClr>
            </a:outerShdw>
          </a:effectLst>
        </p:spPr>
      </p:pic>
      <p:pic>
        <p:nvPicPr>
          <p:cNvPr id="14" name="Picture 13">
            <a:extLst>
              <a:ext uri="{FF2B5EF4-FFF2-40B4-BE49-F238E27FC236}">
                <a16:creationId xmlns:a16="http://schemas.microsoft.com/office/drawing/2014/main" id="{E6B8C3B2-1596-E50A-6C96-358965A269C4}"/>
              </a:ext>
            </a:extLst>
          </p:cNvPr>
          <p:cNvPicPr>
            <a:picLocks noChangeAspect="1"/>
          </p:cNvPicPr>
          <p:nvPr/>
        </p:nvPicPr>
        <p:blipFill>
          <a:blip r:embed="rId5"/>
          <a:stretch>
            <a:fillRect/>
          </a:stretch>
        </p:blipFill>
        <p:spPr>
          <a:xfrm>
            <a:off x="89413" y="1275085"/>
            <a:ext cx="1922383" cy="3417570"/>
          </a:xfrm>
          <a:prstGeom prst="rect">
            <a:avLst/>
          </a:prstGeom>
          <a:ln>
            <a:noFill/>
          </a:ln>
          <a:effectLst>
            <a:softEdge rad="112500"/>
          </a:effectLst>
        </p:spPr>
      </p:pic>
      <p:sp>
        <p:nvSpPr>
          <p:cNvPr id="5" name="Title 1">
            <a:extLst>
              <a:ext uri="{FF2B5EF4-FFF2-40B4-BE49-F238E27FC236}">
                <a16:creationId xmlns:a16="http://schemas.microsoft.com/office/drawing/2014/main" id="{46D244A6-A73E-7DAF-5017-17E08090A9B3}"/>
              </a:ext>
            </a:extLst>
          </p:cNvPr>
          <p:cNvSpPr txBox="1">
            <a:spLocks/>
          </p:cNvSpPr>
          <p:nvPr/>
        </p:nvSpPr>
        <p:spPr>
          <a:xfrm>
            <a:off x="5226398" y="2249437"/>
            <a:ext cx="3524890" cy="1063709"/>
          </a:xfrm>
          <a:prstGeom prst="rect">
            <a:avLst/>
          </a:prstGeom>
          <a:ln>
            <a:noFill/>
          </a:ln>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dirty="0">
                <a:solidFill>
                  <a:schemeClr val="tx1"/>
                </a:solidFill>
              </a:rPr>
              <a:t>TOUCHLESS KIOSKS💡</a:t>
            </a:r>
          </a:p>
        </p:txBody>
      </p:sp>
      <p:sp>
        <p:nvSpPr>
          <p:cNvPr id="20" name="Title 10">
            <a:extLst>
              <a:ext uri="{FF2B5EF4-FFF2-40B4-BE49-F238E27FC236}">
                <a16:creationId xmlns:a16="http://schemas.microsoft.com/office/drawing/2014/main" id="{29761783-94D6-1C0E-4C4C-BB377F406249}"/>
              </a:ext>
            </a:extLst>
          </p:cNvPr>
          <p:cNvSpPr>
            <a:spLocks noGrp="1"/>
          </p:cNvSpPr>
          <p:nvPr/>
        </p:nvSpPr>
        <p:spPr>
          <a:xfrm>
            <a:off x="381942" y="657816"/>
            <a:ext cx="4612976" cy="438605"/>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ltLang="en-US" dirty="0">
                <a:solidFill>
                  <a:schemeClr val="bg1"/>
                </a:solidFill>
                <a:latin typeface="Arial"/>
                <a:cs typeface="Arial"/>
              </a:rPr>
              <a:t>Problems &amp; Solution</a:t>
            </a:r>
            <a:endParaRPr lang="" altLang="en-US" dirty="0">
              <a:solidFill>
                <a:schemeClr val="bg1"/>
              </a:solidFill>
              <a:latin typeface="Arial"/>
              <a:cs typeface="Arial"/>
            </a:endParaRPr>
          </a:p>
        </p:txBody>
      </p:sp>
      <p:pic>
        <p:nvPicPr>
          <p:cNvPr id="7" name="Picture 4">
            <a:extLst>
              <a:ext uri="{FF2B5EF4-FFF2-40B4-BE49-F238E27FC236}">
                <a16:creationId xmlns:a16="http://schemas.microsoft.com/office/drawing/2014/main" id="{EB029E42-B7A8-3B3D-9ADB-64B3163449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92" r="8252"/>
          <a:stretch/>
        </p:blipFill>
        <p:spPr bwMode="auto">
          <a:xfrm>
            <a:off x="1810864" y="2691745"/>
            <a:ext cx="2889540" cy="23533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9855637-1480-F264-9297-E67A76341054}"/>
              </a:ext>
            </a:extLst>
          </p:cNvPr>
          <p:cNvSpPr txBox="1"/>
          <p:nvPr/>
        </p:nvSpPr>
        <p:spPr>
          <a:xfrm>
            <a:off x="2623091" y="1340085"/>
            <a:ext cx="298030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How will I use the kiosk?!</a:t>
            </a:r>
          </a:p>
        </p:txBody>
      </p:sp>
      <p:sp>
        <p:nvSpPr>
          <p:cNvPr id="16" name="TextBox 15">
            <a:extLst>
              <a:ext uri="{FF2B5EF4-FFF2-40B4-BE49-F238E27FC236}">
                <a16:creationId xmlns:a16="http://schemas.microsoft.com/office/drawing/2014/main" id="{7EBDA4F1-956C-0AE2-A6EC-92E222EFC47F}"/>
              </a:ext>
            </a:extLst>
          </p:cNvPr>
          <p:cNvSpPr txBox="1"/>
          <p:nvPr/>
        </p:nvSpPr>
        <p:spPr>
          <a:xfrm rot="10800000" flipV="1">
            <a:off x="532331" y="3858791"/>
            <a:ext cx="1368335" cy="1200329"/>
          </a:xfrm>
          <a:prstGeom prst="rect">
            <a:avLst/>
          </a:prstGeom>
          <a:noFill/>
        </p:spPr>
        <p:txBody>
          <a:bodyPr wrap="square" rtlCol="0">
            <a:spAutoFit/>
          </a:bodyPr>
          <a:lstStyle/>
          <a:p>
            <a:r>
              <a:rPr lang="en-US" sz="7200" dirty="0">
                <a:highlight>
                  <a:srgbClr val="000000"/>
                </a:highlight>
              </a:rPr>
              <a:t>🧑🏼‍🦽</a:t>
            </a:r>
            <a:endParaRPr lang="en-US" dirty="0">
              <a:highlight>
                <a:srgbClr val="000000"/>
              </a:highlight>
            </a:endParaRPr>
          </a:p>
        </p:txBody>
      </p:sp>
      <p:cxnSp>
        <p:nvCxnSpPr>
          <p:cNvPr id="11" name="Straight Arrow Connector 10">
            <a:extLst>
              <a:ext uri="{FF2B5EF4-FFF2-40B4-BE49-F238E27FC236}">
                <a16:creationId xmlns:a16="http://schemas.microsoft.com/office/drawing/2014/main" id="{C11987B8-4ED6-9908-B212-75266075B36B}"/>
              </a:ext>
            </a:extLst>
          </p:cNvPr>
          <p:cNvCxnSpPr>
            <a:cxnSpLocks/>
          </p:cNvCxnSpPr>
          <p:nvPr/>
        </p:nvCxnSpPr>
        <p:spPr>
          <a:xfrm flipV="1">
            <a:off x="1276459" y="1648047"/>
            <a:ext cx="1881411" cy="2360427"/>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C8CFA9E-A408-D5AA-E474-964C899D5E64}"/>
              </a:ext>
            </a:extLst>
          </p:cNvPr>
          <p:cNvCxnSpPr>
            <a:cxnSpLocks/>
          </p:cNvCxnSpPr>
          <p:nvPr/>
        </p:nvCxnSpPr>
        <p:spPr>
          <a:xfrm>
            <a:off x="3880697" y="3798573"/>
            <a:ext cx="1114221" cy="496901"/>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0E2CCE5-AE9D-DC60-5771-24027F8FE121}"/>
              </a:ext>
            </a:extLst>
          </p:cNvPr>
          <p:cNvSpPr txBox="1"/>
          <p:nvPr/>
        </p:nvSpPr>
        <p:spPr>
          <a:xfrm>
            <a:off x="4939184" y="4066570"/>
            <a:ext cx="938896" cy="1015663"/>
          </a:xfrm>
          <a:prstGeom prst="rect">
            <a:avLst/>
          </a:prstGeom>
          <a:noFill/>
        </p:spPr>
        <p:txBody>
          <a:bodyPr wrap="square" rtlCol="0">
            <a:spAutoFit/>
          </a:bodyPr>
          <a:lstStyle/>
          <a:p>
            <a:r>
              <a:rPr lang="en-US" sz="6000" dirty="0"/>
              <a:t>🤢</a:t>
            </a:r>
            <a:endParaRPr lang="en-US" dirty="0"/>
          </a:p>
        </p:txBody>
      </p:sp>
    </p:spTree>
    <p:extLst>
      <p:ext uri="{BB962C8B-B14F-4D97-AF65-F5344CB8AC3E}">
        <p14:creationId xmlns:p14="http://schemas.microsoft.com/office/powerpoint/2010/main" val="291624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7823-A5DD-37E8-F751-59614314518D}"/>
              </a:ext>
            </a:extLst>
          </p:cNvPr>
          <p:cNvSpPr>
            <a:spLocks noGrp="1"/>
          </p:cNvSpPr>
          <p:nvPr>
            <p:ph type="title"/>
          </p:nvPr>
        </p:nvSpPr>
        <p:spPr>
          <a:xfrm>
            <a:off x="381942" y="1587464"/>
            <a:ext cx="4064780" cy="513168"/>
          </a:xfrm>
        </p:spPr>
        <p:txBody>
          <a:bodyPr/>
          <a:lstStyle/>
          <a:p>
            <a:pPr algn="ctr"/>
            <a:r>
              <a:rPr lang="en-US" dirty="0"/>
              <a:t>USER EXPERIENCE</a:t>
            </a:r>
          </a:p>
        </p:txBody>
      </p:sp>
      <p:sp>
        <p:nvSpPr>
          <p:cNvPr id="20" name="Title 10">
            <a:extLst>
              <a:ext uri="{FF2B5EF4-FFF2-40B4-BE49-F238E27FC236}">
                <a16:creationId xmlns:a16="http://schemas.microsoft.com/office/drawing/2014/main" id="{29761783-94D6-1C0E-4C4C-BB377F406249}"/>
              </a:ext>
            </a:extLst>
          </p:cNvPr>
          <p:cNvSpPr>
            <a:spLocks noGrp="1"/>
          </p:cNvSpPr>
          <p:nvPr/>
        </p:nvSpPr>
        <p:spPr>
          <a:xfrm>
            <a:off x="381942" y="657816"/>
            <a:ext cx="4612976" cy="438605"/>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ltLang="en-US">
                <a:solidFill>
                  <a:schemeClr val="bg1"/>
                </a:solidFill>
                <a:latin typeface="Arial"/>
                <a:cs typeface="Arial"/>
              </a:rPr>
              <a:t>Challenges</a:t>
            </a:r>
            <a:endParaRPr lang="" altLang="en-US">
              <a:solidFill>
                <a:schemeClr val="bg1"/>
              </a:solidFill>
              <a:latin typeface="Arial"/>
              <a:cs typeface="Arial"/>
            </a:endParaRPr>
          </a:p>
        </p:txBody>
      </p:sp>
      <p:sp>
        <p:nvSpPr>
          <p:cNvPr id="4" name="Content Placeholder 2">
            <a:extLst>
              <a:ext uri="{FF2B5EF4-FFF2-40B4-BE49-F238E27FC236}">
                <a16:creationId xmlns:a16="http://schemas.microsoft.com/office/drawing/2014/main" id="{5A8E77E3-41A4-A983-5F53-04D5653955FC}"/>
              </a:ext>
            </a:extLst>
          </p:cNvPr>
          <p:cNvSpPr>
            <a:spLocks noGrp="1"/>
          </p:cNvSpPr>
          <p:nvPr>
            <p:ph sz="half" idx="1"/>
          </p:nvPr>
        </p:nvSpPr>
        <p:spPr>
          <a:xfrm>
            <a:off x="381942" y="2293965"/>
            <a:ext cx="4523524" cy="2333135"/>
          </a:xfrm>
        </p:spPr>
        <p:txBody>
          <a:bodyPr vert="horz" lIns="91440" tIns="45720" rIns="91440" bIns="45720" rtlCol="0" anchor="t">
            <a:normAutofit/>
          </a:bodyPr>
          <a:lstStyle/>
          <a:p>
            <a:pPr algn="just" fontAlgn="base"/>
            <a:r>
              <a:rPr lang="en-US" sz="1600" dirty="0">
                <a:latin typeface="Arial"/>
                <a:cs typeface="Arial"/>
              </a:rPr>
              <a:t>Resilient UI</a:t>
            </a:r>
            <a:endParaRPr lang="en-US" sz="1200" dirty="0">
              <a:latin typeface="Arial"/>
              <a:cs typeface="Arial"/>
            </a:endParaRPr>
          </a:p>
          <a:p>
            <a:pPr marL="0" indent="0" algn="just" fontAlgn="base">
              <a:buNone/>
            </a:pPr>
            <a:r>
              <a:rPr lang="en-US" sz="1600" dirty="0">
                <a:latin typeface="Arial"/>
                <a:cs typeface="Arial"/>
              </a:rPr>
              <a:t>	- Avoid Small Clickable Zones</a:t>
            </a:r>
          </a:p>
          <a:p>
            <a:pPr marL="0" indent="0" algn="just" fontAlgn="base">
              <a:buNone/>
            </a:pPr>
            <a:r>
              <a:rPr lang="en-US" sz="1600" dirty="0">
                <a:latin typeface="Arial"/>
                <a:cs typeface="Arial"/>
              </a:rPr>
              <a:t>	- Radial Menus</a:t>
            </a:r>
          </a:p>
          <a:p>
            <a:pPr marL="0" indent="0" algn="just" fontAlgn="base">
              <a:buNone/>
            </a:pPr>
            <a:r>
              <a:rPr lang="en-US" sz="1600" dirty="0">
                <a:latin typeface="Arial"/>
                <a:cs typeface="Arial"/>
              </a:rPr>
              <a:t>	- Color Blind Adjustments</a:t>
            </a:r>
            <a:endParaRPr lang="en-US" sz="1600" dirty="0">
              <a:cs typeface="Arial"/>
            </a:endParaRPr>
          </a:p>
          <a:p>
            <a:pPr algn="just" fontAlgn="base"/>
            <a:r>
              <a:rPr lang="en-US" sz="1600" dirty="0">
                <a:latin typeface="Arial"/>
                <a:cs typeface="Arial"/>
              </a:rPr>
              <a:t>Minimal Gestures </a:t>
            </a:r>
          </a:p>
          <a:p>
            <a:pPr algn="just"/>
            <a:r>
              <a:rPr lang="en-US" sz="1600" dirty="0">
                <a:latin typeface="Arial"/>
                <a:cs typeface="Arial"/>
              </a:rPr>
              <a:t>Switching Modes to Allow Staff Assistance</a:t>
            </a:r>
          </a:p>
          <a:p>
            <a:pPr algn="just" fontAlgn="base"/>
            <a:endParaRPr lang="en-US" sz="1600" dirty="0">
              <a:latin typeface="Arial"/>
              <a:cs typeface="Arial"/>
            </a:endParaRPr>
          </a:p>
          <a:p>
            <a:pPr algn="just" fontAlgn="base"/>
            <a:endParaRPr lang="en-US" sz="1600" dirty="0">
              <a:cs typeface="Arial"/>
            </a:endParaRPr>
          </a:p>
        </p:txBody>
      </p:sp>
      <p:pic>
        <p:nvPicPr>
          <p:cNvPr id="5" name="Picture 4">
            <a:extLst>
              <a:ext uri="{FF2B5EF4-FFF2-40B4-BE49-F238E27FC236}">
                <a16:creationId xmlns:a16="http://schemas.microsoft.com/office/drawing/2014/main" id="{44CA80BB-E8D5-818B-0C57-5F7BA4BD9664}"/>
              </a:ext>
            </a:extLst>
          </p:cNvPr>
          <p:cNvPicPr>
            <a:picLocks noChangeAspect="1"/>
          </p:cNvPicPr>
          <p:nvPr/>
        </p:nvPicPr>
        <p:blipFill>
          <a:blip r:embed="rId3"/>
          <a:stretch>
            <a:fillRect/>
          </a:stretch>
        </p:blipFill>
        <p:spPr>
          <a:xfrm>
            <a:off x="7342553" y="1485744"/>
            <a:ext cx="1801447" cy="3293435"/>
          </a:xfrm>
          <a:prstGeom prst="rect">
            <a:avLst/>
          </a:prstGeom>
        </p:spPr>
      </p:pic>
      <p:pic>
        <p:nvPicPr>
          <p:cNvPr id="3074" name="Picture 2" descr="文本, 日历, 白板&#10;&#10;描述已自动生成">
            <a:extLst>
              <a:ext uri="{FF2B5EF4-FFF2-40B4-BE49-F238E27FC236}">
                <a16:creationId xmlns:a16="http://schemas.microsoft.com/office/drawing/2014/main" id="{5EDA493C-830F-F609-7B13-D8FA693E7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472" y="1328823"/>
            <a:ext cx="2152443" cy="248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4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7823-A5DD-37E8-F751-59614314518D}"/>
              </a:ext>
            </a:extLst>
          </p:cNvPr>
          <p:cNvSpPr>
            <a:spLocks noGrp="1"/>
          </p:cNvSpPr>
          <p:nvPr>
            <p:ph type="title"/>
          </p:nvPr>
        </p:nvSpPr>
        <p:spPr>
          <a:xfrm>
            <a:off x="381942" y="1527331"/>
            <a:ext cx="5280211" cy="624198"/>
          </a:xfrm>
        </p:spPr>
        <p:txBody>
          <a:bodyPr/>
          <a:lstStyle/>
          <a:p>
            <a:pPr algn="ctr"/>
            <a:r>
              <a:rPr lang="en-US" sz="4000"/>
              <a:t>CROWD DETECTION</a:t>
            </a:r>
          </a:p>
        </p:txBody>
      </p:sp>
      <p:sp>
        <p:nvSpPr>
          <p:cNvPr id="20" name="Title 10">
            <a:extLst>
              <a:ext uri="{FF2B5EF4-FFF2-40B4-BE49-F238E27FC236}">
                <a16:creationId xmlns:a16="http://schemas.microsoft.com/office/drawing/2014/main" id="{29761783-94D6-1C0E-4C4C-BB377F406249}"/>
              </a:ext>
            </a:extLst>
          </p:cNvPr>
          <p:cNvSpPr>
            <a:spLocks noGrp="1"/>
          </p:cNvSpPr>
          <p:nvPr/>
        </p:nvSpPr>
        <p:spPr>
          <a:xfrm>
            <a:off x="381942" y="657816"/>
            <a:ext cx="4612976" cy="438605"/>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ltLang="en-US">
                <a:solidFill>
                  <a:schemeClr val="bg1"/>
                </a:solidFill>
                <a:latin typeface="Arial"/>
                <a:cs typeface="Arial"/>
              </a:rPr>
              <a:t>Challenges</a:t>
            </a:r>
            <a:endParaRPr lang="" altLang="en-US">
              <a:solidFill>
                <a:schemeClr val="bg1"/>
              </a:solidFill>
              <a:latin typeface="Arial"/>
              <a:cs typeface="Arial"/>
            </a:endParaRPr>
          </a:p>
        </p:txBody>
      </p:sp>
      <p:sp>
        <p:nvSpPr>
          <p:cNvPr id="3" name="Title 1">
            <a:extLst>
              <a:ext uri="{FF2B5EF4-FFF2-40B4-BE49-F238E27FC236}">
                <a16:creationId xmlns:a16="http://schemas.microsoft.com/office/drawing/2014/main" id="{45E6F87E-D2F0-B732-4040-EB78F14966A7}"/>
              </a:ext>
            </a:extLst>
          </p:cNvPr>
          <p:cNvSpPr txBox="1">
            <a:spLocks/>
          </p:cNvSpPr>
          <p:nvPr/>
        </p:nvSpPr>
        <p:spPr>
          <a:xfrm>
            <a:off x="819835" y="2061882"/>
            <a:ext cx="4404423" cy="322788"/>
          </a:xfrm>
          <a:prstGeom prst="rect">
            <a:avLst/>
          </a:prstGeom>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sz="1600" b="0"/>
              <a:t>Tracking the Correct User and Ignoring Others</a:t>
            </a:r>
          </a:p>
        </p:txBody>
      </p:sp>
      <p:grpSp>
        <p:nvGrpSpPr>
          <p:cNvPr id="4" name="Group 3">
            <a:extLst>
              <a:ext uri="{FF2B5EF4-FFF2-40B4-BE49-F238E27FC236}">
                <a16:creationId xmlns:a16="http://schemas.microsoft.com/office/drawing/2014/main" id="{E3D64DC7-C61A-7C95-7591-55B7B97C501A}"/>
              </a:ext>
            </a:extLst>
          </p:cNvPr>
          <p:cNvGrpSpPr/>
          <p:nvPr/>
        </p:nvGrpSpPr>
        <p:grpSpPr>
          <a:xfrm>
            <a:off x="-39483" y="2571750"/>
            <a:ext cx="6926373" cy="2239261"/>
            <a:chOff x="1601834" y="2595953"/>
            <a:chExt cx="6926373" cy="2239261"/>
          </a:xfrm>
        </p:grpSpPr>
        <p:sp>
          <p:nvSpPr>
            <p:cNvPr id="9" name="Title 1">
              <a:extLst>
                <a:ext uri="{FF2B5EF4-FFF2-40B4-BE49-F238E27FC236}">
                  <a16:creationId xmlns:a16="http://schemas.microsoft.com/office/drawing/2014/main" id="{816330F1-76C1-99AD-1C8C-412DE00FB194}"/>
                </a:ext>
              </a:extLst>
            </p:cNvPr>
            <p:cNvSpPr txBox="1">
              <a:spLocks/>
            </p:cNvSpPr>
            <p:nvPr/>
          </p:nvSpPr>
          <p:spPr>
            <a:xfrm>
              <a:off x="3306206" y="2595953"/>
              <a:ext cx="2531587" cy="436230"/>
            </a:xfrm>
            <a:prstGeom prst="rect">
              <a:avLst/>
            </a:prstGeom>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sz="2000">
                  <a:solidFill>
                    <a:srgbClr val="92D050"/>
                  </a:solidFill>
                </a:rPr>
                <a:t>Detect Best Face</a:t>
              </a:r>
            </a:p>
          </p:txBody>
        </p:sp>
        <p:sp>
          <p:nvSpPr>
            <p:cNvPr id="12" name="Title 1">
              <a:extLst>
                <a:ext uri="{FF2B5EF4-FFF2-40B4-BE49-F238E27FC236}">
                  <a16:creationId xmlns:a16="http://schemas.microsoft.com/office/drawing/2014/main" id="{A1667252-9361-9D16-365B-8711D02FDBAD}"/>
                </a:ext>
              </a:extLst>
            </p:cNvPr>
            <p:cNvSpPr txBox="1">
              <a:spLocks/>
            </p:cNvSpPr>
            <p:nvPr/>
          </p:nvSpPr>
          <p:spPr>
            <a:xfrm>
              <a:off x="1601834" y="3500444"/>
              <a:ext cx="2680445" cy="624198"/>
            </a:xfrm>
            <a:prstGeom prst="rect">
              <a:avLst/>
            </a:prstGeom>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sz="2000">
                  <a:solidFill>
                    <a:srgbClr val="92D050"/>
                  </a:solidFill>
                </a:rPr>
                <a:t>Generate Facial ID</a:t>
              </a:r>
            </a:p>
            <a:p>
              <a:pPr algn="ctr"/>
              <a:r>
                <a:rPr lang="en-US" sz="2000">
                  <a:solidFill>
                    <a:srgbClr val="92D050"/>
                  </a:solidFill>
                </a:rPr>
                <a:t>Lock on to Face</a:t>
              </a:r>
            </a:p>
            <a:p>
              <a:pPr algn="ctr"/>
              <a:endParaRPr lang="en-US" sz="2000">
                <a:solidFill>
                  <a:srgbClr val="92D050"/>
                </a:solidFill>
              </a:endParaRPr>
            </a:p>
          </p:txBody>
        </p:sp>
        <p:sp>
          <p:nvSpPr>
            <p:cNvPr id="13" name="Title 1">
              <a:extLst>
                <a:ext uri="{FF2B5EF4-FFF2-40B4-BE49-F238E27FC236}">
                  <a16:creationId xmlns:a16="http://schemas.microsoft.com/office/drawing/2014/main" id="{28338845-81CD-60AD-87B3-BA09A24B86D2}"/>
                </a:ext>
              </a:extLst>
            </p:cNvPr>
            <p:cNvSpPr txBox="1">
              <a:spLocks/>
            </p:cNvSpPr>
            <p:nvPr/>
          </p:nvSpPr>
          <p:spPr>
            <a:xfrm>
              <a:off x="2321858" y="4398984"/>
              <a:ext cx="4514671" cy="436230"/>
            </a:xfrm>
            <a:prstGeom prst="rect">
              <a:avLst/>
            </a:prstGeom>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sz="2000">
                  <a:solidFill>
                    <a:srgbClr val="92D050"/>
                  </a:solidFill>
                </a:rPr>
                <a:t>Track only the Facial Landmarks</a:t>
              </a:r>
            </a:p>
          </p:txBody>
        </p:sp>
        <p:sp>
          <p:nvSpPr>
            <p:cNvPr id="19" name="TextBox 18">
              <a:extLst>
                <a:ext uri="{FF2B5EF4-FFF2-40B4-BE49-F238E27FC236}">
                  <a16:creationId xmlns:a16="http://schemas.microsoft.com/office/drawing/2014/main" id="{3C888D23-2F3D-A313-65EC-1A4A711E4E15}"/>
                </a:ext>
              </a:extLst>
            </p:cNvPr>
            <p:cNvSpPr txBox="1"/>
            <p:nvPr/>
          </p:nvSpPr>
          <p:spPr>
            <a:xfrm>
              <a:off x="2264053" y="2943424"/>
              <a:ext cx="762838" cy="307777"/>
            </a:xfrm>
            <a:prstGeom prst="rect">
              <a:avLst/>
            </a:prstGeom>
            <a:noFill/>
          </p:spPr>
          <p:txBody>
            <a:bodyPr wrap="none" rtlCol="0">
              <a:spAutoFit/>
            </a:bodyPr>
            <a:lstStyle/>
            <a:p>
              <a:r>
                <a:rPr lang="en-US" sz="1400" b="1" dirty="0"/>
                <a:t>on start</a:t>
              </a:r>
            </a:p>
          </p:txBody>
        </p:sp>
        <p:sp>
          <p:nvSpPr>
            <p:cNvPr id="25" name="Title 1">
              <a:extLst>
                <a:ext uri="{FF2B5EF4-FFF2-40B4-BE49-F238E27FC236}">
                  <a16:creationId xmlns:a16="http://schemas.microsoft.com/office/drawing/2014/main" id="{7B01BF92-C524-D4F7-6653-D816AD8624A5}"/>
                </a:ext>
              </a:extLst>
            </p:cNvPr>
            <p:cNvSpPr txBox="1">
              <a:spLocks/>
            </p:cNvSpPr>
            <p:nvPr/>
          </p:nvSpPr>
          <p:spPr>
            <a:xfrm>
              <a:off x="4786740" y="3457969"/>
              <a:ext cx="2680445" cy="624198"/>
            </a:xfrm>
            <a:prstGeom prst="rect">
              <a:avLst/>
            </a:prstGeom>
          </p:spPr>
          <p:txBody>
            <a:bodyPr/>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pPr algn="ctr"/>
              <a:r>
                <a:rPr lang="en-US" sz="2000" dirty="0">
                  <a:solidFill>
                    <a:srgbClr val="92D050"/>
                  </a:solidFill>
                </a:rPr>
                <a:t>Validate Facial ID</a:t>
              </a:r>
            </a:p>
            <a:p>
              <a:pPr algn="ctr"/>
              <a:r>
                <a:rPr lang="en-US" sz="2000" dirty="0">
                  <a:solidFill>
                    <a:srgbClr val="92D050"/>
                  </a:solidFill>
                </a:rPr>
                <a:t>Lock on to Face</a:t>
              </a:r>
            </a:p>
            <a:p>
              <a:pPr algn="ctr"/>
              <a:endParaRPr lang="en-US" sz="2000" dirty="0">
                <a:solidFill>
                  <a:srgbClr val="92D050"/>
                </a:solidFill>
              </a:endParaRPr>
            </a:p>
          </p:txBody>
        </p:sp>
        <p:cxnSp>
          <p:nvCxnSpPr>
            <p:cNvPr id="56" name="Curved Connector 55">
              <a:extLst>
                <a:ext uri="{FF2B5EF4-FFF2-40B4-BE49-F238E27FC236}">
                  <a16:creationId xmlns:a16="http://schemas.microsoft.com/office/drawing/2014/main" id="{25A40941-6DDF-E6C1-8FF2-066ABDA4D5A2}"/>
                </a:ext>
              </a:extLst>
            </p:cNvPr>
            <p:cNvCxnSpPr>
              <a:stCxn id="9" idx="1"/>
              <a:endCxn id="12" idx="0"/>
            </p:cNvCxnSpPr>
            <p:nvPr/>
          </p:nvCxnSpPr>
          <p:spPr>
            <a:xfrm rot="10800000" flipV="1">
              <a:off x="2942058" y="2814068"/>
              <a:ext cx="364149" cy="686376"/>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Curved Connector 57">
              <a:extLst>
                <a:ext uri="{FF2B5EF4-FFF2-40B4-BE49-F238E27FC236}">
                  <a16:creationId xmlns:a16="http://schemas.microsoft.com/office/drawing/2014/main" id="{11A5C7D0-EF25-9C64-89C3-CFF4C120B476}"/>
                </a:ext>
              </a:extLst>
            </p:cNvPr>
            <p:cNvCxnSpPr>
              <a:stCxn id="12" idx="2"/>
              <a:endCxn id="13" idx="0"/>
            </p:cNvCxnSpPr>
            <p:nvPr/>
          </p:nvCxnSpPr>
          <p:spPr>
            <a:xfrm rot="16200000" flipH="1">
              <a:off x="3623454" y="3443244"/>
              <a:ext cx="274342" cy="163713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Curved Connector 59">
              <a:extLst>
                <a:ext uri="{FF2B5EF4-FFF2-40B4-BE49-F238E27FC236}">
                  <a16:creationId xmlns:a16="http://schemas.microsoft.com/office/drawing/2014/main" id="{C12C2A93-11CA-30A0-654D-E0E236767BFE}"/>
                </a:ext>
              </a:extLst>
            </p:cNvPr>
            <p:cNvCxnSpPr>
              <a:stCxn id="25" idx="2"/>
              <a:endCxn id="13" idx="0"/>
            </p:cNvCxnSpPr>
            <p:nvPr/>
          </p:nvCxnSpPr>
          <p:spPr>
            <a:xfrm rot="5400000">
              <a:off x="5194671" y="3466691"/>
              <a:ext cx="316817" cy="1547769"/>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62" name="Curved Connector 61">
              <a:extLst>
                <a:ext uri="{FF2B5EF4-FFF2-40B4-BE49-F238E27FC236}">
                  <a16:creationId xmlns:a16="http://schemas.microsoft.com/office/drawing/2014/main" id="{BA6D3182-118D-BDF1-3AF1-91F0C1A4E370}"/>
                </a:ext>
              </a:extLst>
            </p:cNvPr>
            <p:cNvCxnSpPr>
              <a:stCxn id="9" idx="3"/>
              <a:endCxn id="25" idx="0"/>
            </p:cNvCxnSpPr>
            <p:nvPr/>
          </p:nvCxnSpPr>
          <p:spPr>
            <a:xfrm>
              <a:off x="5837793" y="2814068"/>
              <a:ext cx="289170" cy="643901"/>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Curved Connector 65">
              <a:extLst>
                <a:ext uri="{FF2B5EF4-FFF2-40B4-BE49-F238E27FC236}">
                  <a16:creationId xmlns:a16="http://schemas.microsoft.com/office/drawing/2014/main" id="{435B8DB9-B195-3C3E-06BF-D000C4C7EC5A}"/>
                </a:ext>
              </a:extLst>
            </p:cNvPr>
            <p:cNvCxnSpPr>
              <a:cxnSpLocks/>
            </p:cNvCxnSpPr>
            <p:nvPr/>
          </p:nvCxnSpPr>
          <p:spPr>
            <a:xfrm flipH="1" flipV="1">
              <a:off x="5835140" y="2767692"/>
              <a:ext cx="998736" cy="1803031"/>
            </a:xfrm>
            <a:prstGeom prst="curvedConnector3">
              <a:avLst>
                <a:gd name="adj1" fmla="val -122693"/>
              </a:avLst>
            </a:prstGeom>
            <a:ln w="12700">
              <a:tailEnd type="triangle"/>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886B6E8B-51B6-271B-2003-679433E5CD61}"/>
                </a:ext>
              </a:extLst>
            </p:cNvPr>
            <p:cNvSpPr/>
            <p:nvPr/>
          </p:nvSpPr>
          <p:spPr>
            <a:xfrm rot="19576911">
              <a:off x="6821252" y="4121254"/>
              <a:ext cx="1706955" cy="327084"/>
            </a:xfrm>
            <a:custGeom>
              <a:avLst/>
              <a:gdLst>
                <a:gd name="connsiteX0" fmla="*/ 0 w 1799204"/>
                <a:gd name="connsiteY0" fmla="*/ 0 h 261610"/>
                <a:gd name="connsiteX1" fmla="*/ 1799204 w 1799204"/>
                <a:gd name="connsiteY1" fmla="*/ 0 h 261610"/>
                <a:gd name="connsiteX2" fmla="*/ 1799204 w 1799204"/>
                <a:gd name="connsiteY2" fmla="*/ 261610 h 261610"/>
                <a:gd name="connsiteX3" fmla="*/ 0 w 1799204"/>
                <a:gd name="connsiteY3" fmla="*/ 261610 h 261610"/>
                <a:gd name="connsiteX4" fmla="*/ 0 w 1799204"/>
                <a:gd name="connsiteY4" fmla="*/ 0 h 261610"/>
                <a:gd name="connsiteX0" fmla="*/ 0 w 1799204"/>
                <a:gd name="connsiteY0" fmla="*/ 247135 h 508745"/>
                <a:gd name="connsiteX1" fmla="*/ 1585020 w 1799204"/>
                <a:gd name="connsiteY1" fmla="*/ 0 h 508745"/>
                <a:gd name="connsiteX2" fmla="*/ 1799204 w 1799204"/>
                <a:gd name="connsiteY2" fmla="*/ 508745 h 508745"/>
                <a:gd name="connsiteX3" fmla="*/ 0 w 1799204"/>
                <a:gd name="connsiteY3" fmla="*/ 508745 h 508745"/>
                <a:gd name="connsiteX4" fmla="*/ 0 w 1799204"/>
                <a:gd name="connsiteY4" fmla="*/ 247135 h 5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04" h="508745">
                  <a:moveTo>
                    <a:pt x="0" y="247135"/>
                  </a:moveTo>
                  <a:lnTo>
                    <a:pt x="1585020" y="0"/>
                  </a:lnTo>
                  <a:lnTo>
                    <a:pt x="1799204" y="508745"/>
                  </a:lnTo>
                  <a:lnTo>
                    <a:pt x="0" y="508745"/>
                  </a:lnTo>
                  <a:lnTo>
                    <a:pt x="0" y="247135"/>
                  </a:lnTo>
                  <a:close/>
                </a:path>
              </a:pathLst>
            </a:custGeom>
            <a:noFill/>
          </p:spPr>
          <p:txBody>
            <a:bodyPr wrap="square" lIns="91440" tIns="45720" rIns="91440" bIns="45720">
              <a:prstTxWarp prst="textArchDown">
                <a:avLst>
                  <a:gd name="adj" fmla="val 20414665"/>
                </a:avLst>
              </a:prstTxWarp>
              <a:spAutoFit/>
            </a:bodyPr>
            <a:lstStyle/>
            <a:p>
              <a:pPr algn="ctr"/>
              <a:r>
                <a:rPr lang="en-US" sz="1100" b="1" dirty="0"/>
                <a:t>face disappears and appears</a:t>
              </a:r>
            </a:p>
          </p:txBody>
        </p:sp>
      </p:grpSp>
      <p:pic>
        <p:nvPicPr>
          <p:cNvPr id="6" name="Picture 5">
            <a:extLst>
              <a:ext uri="{FF2B5EF4-FFF2-40B4-BE49-F238E27FC236}">
                <a16:creationId xmlns:a16="http://schemas.microsoft.com/office/drawing/2014/main" id="{FC94DF43-3D27-46D4-338A-045BD69F4D1B}"/>
              </a:ext>
            </a:extLst>
          </p:cNvPr>
          <p:cNvPicPr>
            <a:picLocks noChangeAspect="1"/>
          </p:cNvPicPr>
          <p:nvPr/>
        </p:nvPicPr>
        <p:blipFill>
          <a:blip r:embed="rId3"/>
          <a:stretch>
            <a:fillRect/>
          </a:stretch>
        </p:blipFill>
        <p:spPr>
          <a:xfrm>
            <a:off x="6500105" y="1454429"/>
            <a:ext cx="2311460" cy="1837611"/>
          </a:xfrm>
          <a:prstGeom prst="rect">
            <a:avLst/>
          </a:prstGeom>
        </p:spPr>
      </p:pic>
    </p:spTree>
    <p:extLst>
      <p:ext uri="{BB962C8B-B14F-4D97-AF65-F5344CB8AC3E}">
        <p14:creationId xmlns:p14="http://schemas.microsoft.com/office/powerpoint/2010/main" val="284040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7E328D4-92DF-CF8D-D168-32430F70877C}"/>
              </a:ext>
            </a:extLst>
          </p:cNvPr>
          <p:cNvSpPr>
            <a:spLocks noGrp="1"/>
          </p:cNvSpPr>
          <p:nvPr/>
        </p:nvSpPr>
        <p:spPr>
          <a:xfrm>
            <a:off x="381942" y="657816"/>
            <a:ext cx="4612976" cy="438605"/>
          </a:xfrm>
          <a:prstGeom prst="rect">
            <a:avLst/>
          </a:prstGeom>
        </p:spPr>
        <p:txBody>
          <a:bodyPr lIns="91440" tIns="45720" rIns="91440" bIns="45720" anchor="t"/>
          <a:lstStyle>
            <a:lvl1pPr algn="l" defTabSz="685800" rtl="0" eaLnBrk="1" latinLnBrk="0" hangingPunct="1">
              <a:lnSpc>
                <a:spcPct val="90000"/>
              </a:lnSpc>
              <a:spcBef>
                <a:spcPct val="0"/>
              </a:spcBef>
              <a:buNone/>
              <a:defRPr sz="3200" b="1" kern="1200">
                <a:solidFill>
                  <a:schemeClr val="tx1">
                    <a:lumMod val="50000"/>
                    <a:lumOff val="50000"/>
                  </a:schemeClr>
                </a:solidFill>
                <a:latin typeface="Arial" panose="02080604020202020204" pitchFamily="34" charset="0"/>
                <a:ea typeface="Arial" panose="02080604020202020204" pitchFamily="34" charset="0"/>
                <a:cs typeface="Arial" panose="02080604020202020204" pitchFamily="34" charset="0"/>
              </a:defRPr>
            </a:lvl1pPr>
          </a:lstStyle>
          <a:p>
            <a:r>
              <a:rPr lang="en-US" altLang="en-US">
                <a:solidFill>
                  <a:schemeClr val="bg1"/>
                </a:solidFill>
                <a:latin typeface="Arial"/>
                <a:cs typeface="Arial"/>
              </a:rPr>
              <a:t>Deliverables</a:t>
            </a:r>
            <a:endParaRPr lang="" altLang="en-US">
              <a:solidFill>
                <a:schemeClr val="bg1"/>
              </a:solidFill>
              <a:latin typeface="Arial"/>
              <a:cs typeface="Arial"/>
            </a:endParaRPr>
          </a:p>
        </p:txBody>
      </p:sp>
      <p:sp>
        <p:nvSpPr>
          <p:cNvPr id="11" name="Content Placeholder 2">
            <a:extLst>
              <a:ext uri="{FF2B5EF4-FFF2-40B4-BE49-F238E27FC236}">
                <a16:creationId xmlns:a16="http://schemas.microsoft.com/office/drawing/2014/main" id="{4C6924DA-E7F0-8EEA-BAC1-712B492B0AC9}"/>
              </a:ext>
            </a:extLst>
          </p:cNvPr>
          <p:cNvSpPr>
            <a:spLocks noGrp="1"/>
          </p:cNvSpPr>
          <p:nvPr>
            <p:ph sz="half" idx="1"/>
          </p:nvPr>
        </p:nvSpPr>
        <p:spPr>
          <a:xfrm>
            <a:off x="435935" y="1924493"/>
            <a:ext cx="8272130" cy="2137144"/>
          </a:xfrm>
        </p:spPr>
        <p:txBody>
          <a:bodyPr vert="horz" lIns="91440" tIns="45720" rIns="91440" bIns="45720" rtlCol="0" anchor="t">
            <a:normAutofit/>
          </a:bodyPr>
          <a:lstStyle/>
          <a:p>
            <a:pPr>
              <a:lnSpc>
                <a:spcPct val="110000"/>
              </a:lnSpc>
            </a:pPr>
            <a:r>
              <a:rPr lang="en-US" sz="2400" dirty="0">
                <a:latin typeface="Arial"/>
                <a:cs typeface="Arial"/>
              </a:rPr>
              <a:t>Crowd Detection API</a:t>
            </a:r>
          </a:p>
          <a:p>
            <a:pPr>
              <a:lnSpc>
                <a:spcPct val="110000"/>
              </a:lnSpc>
            </a:pPr>
            <a:r>
              <a:rPr lang="en-IN" sz="2400" dirty="0">
                <a:latin typeface="Arial"/>
                <a:cs typeface="Arial"/>
              </a:rPr>
              <a:t>Research Paper on Consistently Resilient Touchless Kiosk Paradigms</a:t>
            </a:r>
            <a:endParaRPr lang="en-US" sz="2400" dirty="0">
              <a:latin typeface="Arial"/>
              <a:cs typeface="Arial"/>
            </a:endParaRPr>
          </a:p>
          <a:p>
            <a:pPr>
              <a:lnSpc>
                <a:spcPct val="110000"/>
              </a:lnSpc>
            </a:pPr>
            <a:r>
              <a:rPr lang="en-US" sz="2400" dirty="0">
                <a:latin typeface="Arial"/>
                <a:cs typeface="Arial"/>
              </a:rPr>
              <a:t>Deployment Manual</a:t>
            </a:r>
            <a:endParaRPr lang="en-US" sz="2400" dirty="0"/>
          </a:p>
          <a:p>
            <a:endParaRPr lang="en-GB" dirty="0"/>
          </a:p>
        </p:txBody>
      </p:sp>
      <p:sp>
        <p:nvSpPr>
          <p:cNvPr id="2" name="Content Placeholder 2">
            <a:extLst>
              <a:ext uri="{FF2B5EF4-FFF2-40B4-BE49-F238E27FC236}">
                <a16:creationId xmlns:a16="http://schemas.microsoft.com/office/drawing/2014/main" id="{B6421176-B2C6-0D2D-B230-D7A6A965AB27}"/>
              </a:ext>
            </a:extLst>
          </p:cNvPr>
          <p:cNvSpPr>
            <a:spLocks noGrp="1"/>
          </p:cNvSpPr>
          <p:nvPr/>
        </p:nvSpPr>
        <p:spPr>
          <a:xfrm>
            <a:off x="381942" y="4290151"/>
            <a:ext cx="8149109" cy="391065"/>
          </a:xfrm>
          <a:prstGeom prst="rect">
            <a:avLst/>
          </a:prstGeom>
        </p:spPr>
        <p:txBody>
          <a:bodyPr vert="horz" lIns="91440" tIns="45720" rIns="91440" bIns="45720" rtlCol="0" anchor="t">
            <a:noAutofit/>
          </a:bodyPr>
          <a:lstStyle>
            <a:lvl1pPr marL="90170" indent="-90170" algn="l" defTabSz="685800" rtl="0" eaLnBrk="1" latinLnBrk="0" hangingPunct="1">
              <a:lnSpc>
                <a:spcPct val="90000"/>
              </a:lnSpc>
              <a:spcBef>
                <a:spcPts val="750"/>
              </a:spcBef>
              <a:buFont typeface="Arial" panose="02080604020202020204" pitchFamily="34" charset="0"/>
              <a:buChar char="•"/>
              <a:defRPr sz="2800" b="1" kern="1200">
                <a:solidFill>
                  <a:schemeClr val="tx1"/>
                </a:solidFill>
                <a:latin typeface="Arial" panose="02080604020202020204" pitchFamily="34" charset="0"/>
                <a:ea typeface="Arial" panose="02080604020202020204" pitchFamily="34" charset="0"/>
                <a:cs typeface="Arial" panose="02080604020202020204" pitchFamily="34" charset="0"/>
              </a:defRPr>
            </a:lvl1pPr>
            <a:lvl2pPr marL="90170" indent="-90170" algn="l" defTabSz="685800" rtl="0" eaLnBrk="1" latinLnBrk="0" hangingPunct="1">
              <a:lnSpc>
                <a:spcPct val="90000"/>
              </a:lnSpc>
              <a:spcBef>
                <a:spcPts val="375"/>
              </a:spcBef>
              <a:buFont typeface="Arial" panose="02080604020202020204" pitchFamily="34" charset="0"/>
              <a:buChar char="•"/>
              <a:defRPr sz="2400" kern="1200">
                <a:solidFill>
                  <a:schemeClr val="tx1"/>
                </a:solidFill>
                <a:latin typeface="Arial" panose="02080604020202020204" pitchFamily="34" charset="0"/>
                <a:ea typeface="Arial" panose="02080604020202020204" pitchFamily="34" charset="0"/>
                <a:cs typeface="Arial" panose="02080604020202020204" pitchFamily="34" charset="0"/>
              </a:defRPr>
            </a:lvl2pPr>
            <a:lvl3pPr marL="90170" indent="-90170" algn="l" defTabSz="685800" rtl="0" eaLnBrk="1" latinLnBrk="0" hangingPunct="1">
              <a:lnSpc>
                <a:spcPct val="90000"/>
              </a:lnSpc>
              <a:spcBef>
                <a:spcPts val="375"/>
              </a:spcBef>
              <a:buFont typeface="Arial" panose="02080604020202020204" pitchFamily="34" charset="0"/>
              <a:buChar char="•"/>
              <a:defRPr sz="1400" b="1" kern="1200">
                <a:solidFill>
                  <a:schemeClr val="tx1"/>
                </a:solidFill>
                <a:latin typeface="Arial" panose="02080604020202020204" pitchFamily="34" charset="0"/>
                <a:ea typeface="Arial" panose="02080604020202020204" pitchFamily="34" charset="0"/>
                <a:cs typeface="Arial" panose="02080604020202020204" pitchFamily="34" charset="0"/>
              </a:defRPr>
            </a:lvl3pPr>
            <a:lvl4pPr marL="90170" indent="-90170" algn="l" defTabSz="685800" rtl="0" eaLnBrk="1" latinLnBrk="0" hangingPunct="1">
              <a:lnSpc>
                <a:spcPct val="90000"/>
              </a:lnSpc>
              <a:spcBef>
                <a:spcPts val="375"/>
              </a:spcBef>
              <a:buFont typeface="Arial" panose="02080604020202020204" pitchFamily="34" charset="0"/>
              <a:buChar char="•"/>
              <a:defRPr sz="1200" kern="1200">
                <a:solidFill>
                  <a:schemeClr val="tx1"/>
                </a:solidFill>
                <a:latin typeface="Arial" panose="02080604020202020204" pitchFamily="34" charset="0"/>
                <a:ea typeface="Arial" panose="02080604020202020204" pitchFamily="34" charset="0"/>
                <a:cs typeface="Arial" panose="02080604020202020204" pitchFamily="34" charset="0"/>
              </a:defRPr>
            </a:lvl4pPr>
            <a:lvl5pPr marL="90170" indent="-90170" algn="l" defTabSz="685800" rtl="0" eaLnBrk="1" latinLnBrk="0" hangingPunct="1">
              <a:lnSpc>
                <a:spcPct val="90000"/>
              </a:lnSpc>
              <a:spcBef>
                <a:spcPts val="375"/>
              </a:spcBef>
              <a:buFont typeface="Arial" panose="02080604020202020204" pitchFamily="34" charset="0"/>
              <a:buChar char="•"/>
              <a:defRPr sz="1000" b="1" kern="1200">
                <a:solidFill>
                  <a:schemeClr val="tx1"/>
                </a:solidFill>
                <a:latin typeface="Arial" panose="02080604020202020204" pitchFamily="34" charset="0"/>
                <a:ea typeface="Arial" panose="02080604020202020204" pitchFamily="34" charset="0"/>
                <a:cs typeface="Arial" panose="02080604020202020204" pitchFamily="34" charset="0"/>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r>
              <a:rPr lang="en-GB" sz="1600" dirty="0">
                <a:latin typeface="Arial"/>
                <a:cs typeface="Arial"/>
              </a:rPr>
              <a:t>Report Website:  https://touchless-kiosks.webflow.io</a:t>
            </a:r>
            <a:endParaRPr lang="en-GB" sz="1600" dirty="0"/>
          </a:p>
        </p:txBody>
      </p:sp>
      <p:pic>
        <p:nvPicPr>
          <p:cNvPr id="1026" name="Picture 2" descr="What are APIs and how do they work | Elemental">
            <a:extLst>
              <a:ext uri="{FF2B5EF4-FFF2-40B4-BE49-F238E27FC236}">
                <a16:creationId xmlns:a16="http://schemas.microsoft.com/office/drawing/2014/main" id="{DFE92680-ABF9-775A-41A3-27B95CB6C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978" y="3118839"/>
            <a:ext cx="1038258" cy="843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earch and Writing Guides - Paperpile">
            <a:extLst>
              <a:ext uri="{FF2B5EF4-FFF2-40B4-BE49-F238E27FC236}">
                <a16:creationId xmlns:a16="http://schemas.microsoft.com/office/drawing/2014/main" id="{68833904-375C-D7FD-0249-90C9B75F5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20" t="8988" r="31388" b="8988"/>
          <a:stretch/>
        </p:blipFill>
        <p:spPr bwMode="auto">
          <a:xfrm>
            <a:off x="8009992" y="3514753"/>
            <a:ext cx="677045" cy="894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ructions Images - Free Download on Freepik">
            <a:extLst>
              <a:ext uri="{FF2B5EF4-FFF2-40B4-BE49-F238E27FC236}">
                <a16:creationId xmlns:a16="http://schemas.microsoft.com/office/drawing/2014/main" id="{5E8D1047-74F9-0800-A13A-75DD439895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56" t="6699" r="15216" b="8987"/>
          <a:stretch/>
        </p:blipFill>
        <p:spPr bwMode="auto">
          <a:xfrm>
            <a:off x="6598580" y="3934532"/>
            <a:ext cx="936433" cy="110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66845"/>
      </p:ext>
    </p:extLst>
  </p:cSld>
  <p:clrMapOvr>
    <a:masterClrMapping/>
  </p:clrMapOvr>
</p:sld>
</file>

<file path=ppt/theme/theme1.xml><?xml version="1.0" encoding="utf-8"?>
<a:theme xmlns:a="http://schemas.openxmlformats.org/drawingml/2006/main" name="4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8F77CA9EEC014FA60B19440FB11951" ma:contentTypeVersion="10" ma:contentTypeDescription="Create a new document." ma:contentTypeScope="" ma:versionID="46899e0f4b2bad4315a7e1cc90160cea">
  <xsd:schema xmlns:xsd="http://www.w3.org/2001/XMLSchema" xmlns:xs="http://www.w3.org/2001/XMLSchema" xmlns:p="http://schemas.microsoft.com/office/2006/metadata/properties" xmlns:ns2="30bdd850-3dbb-4a8c-8e0b-cdc1121fdb6c" xmlns:ns3="eb42247c-91d6-46b1-93c4-87f0aca7f97f" targetNamespace="http://schemas.microsoft.com/office/2006/metadata/properties" ma:root="true" ma:fieldsID="a18cfb9636b0f7f58c059ebd5ff86ff4" ns2:_="" ns3:_="">
    <xsd:import namespace="30bdd850-3dbb-4a8c-8e0b-cdc1121fdb6c"/>
    <xsd:import namespace="eb42247c-91d6-46b1-93c4-87f0aca7f97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dd850-3dbb-4a8c-8e0b-cdc1121fdb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79a89b1-2c2c-4f7f-9bd7-7914fb13a02b"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42247c-91d6-46b1-93c4-87f0aca7f97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d7deebb-c927-44f1-8d32-b150da688fc5}" ma:internalName="TaxCatchAll" ma:showField="CatchAllData" ma:web="eb42247c-91d6-46b1-93c4-87f0aca7f9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b42247c-91d6-46b1-93c4-87f0aca7f97f" xsi:nil="true"/>
    <lcf76f155ced4ddcb4097134ff3c332f xmlns="30bdd850-3dbb-4a8c-8e0b-cdc1121fdb6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B06EAF1-3D1E-49A3-A30C-4FDBF8CD816E}">
  <ds:schemaRefs>
    <ds:schemaRef ds:uri="30bdd850-3dbb-4a8c-8e0b-cdc1121fdb6c"/>
    <ds:schemaRef ds:uri="eb42247c-91d6-46b1-93c4-87f0aca7f97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F23BB8D-2489-47D5-AB82-86624FF6D1F9}">
  <ds:schemaRefs>
    <ds:schemaRef ds:uri="http://schemas.microsoft.com/sharepoint/v3/contenttype/forms"/>
  </ds:schemaRefs>
</ds:datastoreItem>
</file>

<file path=customXml/itemProps3.xml><?xml version="1.0" encoding="utf-8"?>
<ds:datastoreItem xmlns:ds="http://schemas.openxmlformats.org/officeDocument/2006/customXml" ds:itemID="{2890F295-1B45-4A29-B68E-EAE0CFF6E18C}">
  <ds:schemaRefs>
    <ds:schemaRef ds:uri="30bdd850-3dbb-4a8c-8e0b-cdc1121fdb6c"/>
    <ds:schemaRef ds:uri="eb42247c-91d6-46b1-93c4-87f0aca7f97f"/>
    <ds:schemaRef ds:uri="http://schemas.microsoft.com/office/2006/metadata/properties"/>
    <ds:schemaRef ds:uri="http://schemas.microsoft.com/office/infopath/2007/PartnerControls"/>
    <ds:schemaRef ds:uri="http://www.w3.org/2000/xmlns/"/>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otalTime>555</TotalTime>
  <Words>499</Words>
  <Application>Microsoft Macintosh PowerPoint</Application>
  <PresentationFormat>On-screen Show (16:9)</PresentationFormat>
  <Paragraphs>63</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-apple-system</vt:lpstr>
      <vt:lpstr>Arial</vt:lpstr>
      <vt:lpstr>Calibri</vt:lpstr>
      <vt:lpstr>4_Custom Design</vt:lpstr>
      <vt:lpstr>Touchless Kiosks</vt:lpstr>
      <vt:lpstr>PowerPoint Presentation</vt:lpstr>
      <vt:lpstr>USER EXPERIENCE</vt:lpstr>
      <vt:lpstr>CROWD DETECTION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UCL 16:9 PP Plain - BLACK</dc:title>
  <dc:creator>Clayton, Janine</dc:creator>
  <cp:lastModifiedBy>Agarwal, Aryan</cp:lastModifiedBy>
  <cp:revision>7</cp:revision>
  <cp:lastPrinted>2023-01-19T15:18:04Z</cp:lastPrinted>
  <dcterms:created xsi:type="dcterms:W3CDTF">2020-12-18T21:39:08Z</dcterms:created>
  <dcterms:modified xsi:type="dcterms:W3CDTF">2023-01-20T06:16:23Z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1033-11.1.0.9719</vt:lpwstr>
  </property>
  <property fmtid="{D5CDD505-2E9C-101B-9397-08002B2CF9AE}" pid="3" name="ContentTypeId">
    <vt:lpwstr>0x0101007B8F77CA9EEC014FA60B19440FB11951</vt:lpwstr>
  </property>
  <property fmtid="{D5CDD505-2E9C-101B-9397-08002B2CF9AE}" pid="4" name="MediaServiceImageTags">
    <vt:lpwstr/>
  </property>
</Properties>
</file>